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29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291" r:id="rId24"/>
    <p:sldId id="288" r:id="rId25"/>
    <p:sldId id="326" r:id="rId26"/>
    <p:sldId id="313" r:id="rId27"/>
    <p:sldId id="325" r:id="rId28"/>
    <p:sldId id="289" r:id="rId29"/>
    <p:sldId id="301" r:id="rId30"/>
    <p:sldId id="328" r:id="rId31"/>
    <p:sldId id="327" r:id="rId32"/>
    <p:sldId id="302" r:id="rId33"/>
    <p:sldId id="299" r:id="rId34"/>
    <p:sldId id="297" r:id="rId35"/>
    <p:sldId id="303" r:id="rId36"/>
    <p:sldId id="304" r:id="rId37"/>
    <p:sldId id="305" r:id="rId38"/>
    <p:sldId id="300" r:id="rId39"/>
    <p:sldId id="310" r:id="rId40"/>
    <p:sldId id="316" r:id="rId41"/>
    <p:sldId id="296" r:id="rId42"/>
    <p:sldId id="307" r:id="rId43"/>
    <p:sldId id="308" r:id="rId44"/>
    <p:sldId id="309" r:id="rId45"/>
    <p:sldId id="311" r:id="rId46"/>
    <p:sldId id="295" r:id="rId47"/>
    <p:sldId id="293" r:id="rId48"/>
    <p:sldId id="319" r:id="rId49"/>
    <p:sldId id="324" r:id="rId50"/>
    <p:sldId id="321" r:id="rId51"/>
    <p:sldId id="320" r:id="rId52"/>
    <p:sldId id="322" r:id="rId53"/>
    <p:sldId id="323" r:id="rId54"/>
    <p:sldId id="282" r:id="rId55"/>
    <p:sldId id="292" r:id="rId56"/>
    <p:sldId id="312" r:id="rId57"/>
    <p:sldId id="286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00"/>
    <a:srgbClr val="EC9758"/>
    <a:srgbClr val="FFE6C7"/>
    <a:srgbClr val="808080"/>
    <a:srgbClr val="565656"/>
    <a:srgbClr val="FFA559"/>
    <a:srgbClr val="FF5D40"/>
    <a:srgbClr val="3EBEB0"/>
    <a:srgbClr val="E9478B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6" autoAdjust="0"/>
    <p:restoredTop sz="94660"/>
  </p:normalViewPr>
  <p:slideViewPr>
    <p:cSldViewPr>
      <p:cViewPr varScale="1">
        <p:scale>
          <a:sx n="62" d="100"/>
          <a:sy n="62" d="100"/>
        </p:scale>
        <p:origin x="8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7E985-E7B6-4CA4-A182-70FCDEEF76F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C5EAD-6BD9-46AC-8434-D355DAF66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9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C5EAD-6BD9-46AC-8434-D355DAF6663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C5EAD-6BD9-46AC-8434-D355DAF666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66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90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91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3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6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76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66.png"/><Relationship Id="rId4" Type="http://schemas.openxmlformats.org/officeDocument/2006/relationships/image" Target="../media/image75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6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66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76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66.png"/><Relationship Id="rId5" Type="http://schemas.openxmlformats.org/officeDocument/2006/relationships/image" Target="../media/image76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76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76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100.png"/><Relationship Id="rId1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7.png"/><Relationship Id="rId5" Type="http://schemas.openxmlformats.org/officeDocument/2006/relationships/image" Target="../media/image76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98.png"/><Relationship Id="rId12" Type="http://schemas.openxmlformats.org/officeDocument/2006/relationships/image" Target="../media/image10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0.png"/><Relationship Id="rId5" Type="http://schemas.openxmlformats.org/officeDocument/2006/relationships/image" Target="../media/image75.png"/><Relationship Id="rId10" Type="http://schemas.openxmlformats.org/officeDocument/2006/relationships/image" Target="../media/image108.png"/><Relationship Id="rId4" Type="http://schemas.openxmlformats.org/officeDocument/2006/relationships/image" Target="../media/image110.png"/><Relationship Id="rId9" Type="http://schemas.openxmlformats.org/officeDocument/2006/relationships/image" Target="../media/image103.png"/><Relationship Id="rId1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98.png"/><Relationship Id="rId12" Type="http://schemas.openxmlformats.org/officeDocument/2006/relationships/image" Target="../media/image109.png"/><Relationship Id="rId2" Type="http://schemas.openxmlformats.org/officeDocument/2006/relationships/image" Target="../media/image89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0.png"/><Relationship Id="rId5" Type="http://schemas.openxmlformats.org/officeDocument/2006/relationships/image" Target="../media/image75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10.png"/><Relationship Id="rId9" Type="http://schemas.openxmlformats.org/officeDocument/2006/relationships/image" Target="../media/image103.png"/><Relationship Id="rId1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17" Type="http://schemas.openxmlformats.org/officeDocument/2006/relationships/image" Target="../media/image66.png"/><Relationship Id="rId2" Type="http://schemas.openxmlformats.org/officeDocument/2006/relationships/image" Target="../media/image89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1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17" Type="http://schemas.openxmlformats.org/officeDocument/2006/relationships/image" Target="../media/image117.png"/><Relationship Id="rId2" Type="http://schemas.openxmlformats.org/officeDocument/2006/relationships/image" Target="../media/image89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99.png"/><Relationship Id="rId12" Type="http://schemas.openxmlformats.org/officeDocument/2006/relationships/image" Target="../media/image7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108.png"/><Relationship Id="rId1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8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13" Type="http://schemas.openxmlformats.org/officeDocument/2006/relationships/image" Target="../media/image66.png"/><Relationship Id="rId3" Type="http://schemas.openxmlformats.org/officeDocument/2006/relationships/image" Target="../media/image120.png"/><Relationship Id="rId7" Type="http://schemas.openxmlformats.org/officeDocument/2006/relationships/image" Target="../media/image123.jpeg"/><Relationship Id="rId12" Type="http://schemas.openxmlformats.org/officeDocument/2006/relationships/image" Target="../media/image1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jpg"/><Relationship Id="rId10" Type="http://schemas.openxmlformats.org/officeDocument/2006/relationships/image" Target="../media/image126.jpg"/><Relationship Id="rId4" Type="http://schemas.openxmlformats.org/officeDocument/2006/relationships/image" Target="../media/image58.png"/><Relationship Id="rId9" Type="http://schemas.openxmlformats.org/officeDocument/2006/relationships/image" Target="../media/image12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rmation-security-vlog.tistory.com/24" TargetMode="External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hyperlink" Target="mailto:velog.io/@znftm97/" TargetMode="External"/><Relationship Id="rId12" Type="http://schemas.openxmlformats.org/officeDocument/2006/relationships/hyperlink" Target="https://techblog.gccompany.co.kr/apache-kafka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rewagebear.github.io/concurrency-distributed-transaction-with-tcc/" TargetMode="External"/><Relationship Id="rId11" Type="http://schemas.openxmlformats.org/officeDocument/2006/relationships/hyperlink" Target="https://hanseom.tistory.com/174" TargetMode="External"/><Relationship Id="rId5" Type="http://schemas.openxmlformats.org/officeDocument/2006/relationships/hyperlink" Target="https://hudi.blog/distributed-lock-with-redis/" TargetMode="External"/><Relationship Id="rId10" Type="http://schemas.openxmlformats.org/officeDocument/2006/relationships/hyperlink" Target="https://www.popit.kr/&#52852;&#54532;&#52852;-&#49444;&#52824;-&#49884;-&#44032;&#51109;-&#51473;&#50836;&#54620;-&#49444;&#51221;-4" TargetMode="External"/><Relationship Id="rId4" Type="http://schemas.openxmlformats.org/officeDocument/2006/relationships/hyperlink" Target="https://velog.io/@hgs-study/redisson-distributed-lock" TargetMode="External"/><Relationship Id="rId9" Type="http://schemas.openxmlformats.org/officeDocument/2006/relationships/hyperlink" Target="https://www.slideshare.net/WonyoungChoi2/ss-236018398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655" y="9152793"/>
            <a:ext cx="17020952" cy="87755"/>
            <a:chOff x="622655" y="9152793"/>
            <a:chExt cx="17020952" cy="87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55" y="9152793"/>
              <a:ext cx="17020952" cy="877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810" y="9310182"/>
            <a:ext cx="696111" cy="3857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4477" y="9310182"/>
            <a:ext cx="4322302" cy="3317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1529" y="3236148"/>
            <a:ext cx="8623942" cy="37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95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26" y="5386415"/>
            <a:ext cx="13565752" cy="4156558"/>
            <a:chOff x="399926" y="5386415"/>
            <a:chExt cx="13565752" cy="4156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26" y="5386415"/>
              <a:ext cx="13565752" cy="4156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94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26" y="5386415"/>
            <a:ext cx="13565752" cy="4156558"/>
            <a:chOff x="399926" y="5386415"/>
            <a:chExt cx="13565752" cy="4156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26" y="5386415"/>
              <a:ext cx="13565752" cy="415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0088" y="3321015"/>
            <a:ext cx="11723816" cy="4763767"/>
            <a:chOff x="5810088" y="3321015"/>
            <a:chExt cx="11723816" cy="4763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088" y="3321015"/>
              <a:ext cx="11723816" cy="4763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11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26" y="5386415"/>
            <a:ext cx="13565752" cy="4156558"/>
            <a:chOff x="399926" y="5386415"/>
            <a:chExt cx="13565752" cy="4156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26" y="5386415"/>
              <a:ext cx="13565752" cy="415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0088" y="3321015"/>
            <a:ext cx="11723816" cy="4763767"/>
            <a:chOff x="5810088" y="3321015"/>
            <a:chExt cx="11723816" cy="4763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088" y="3321015"/>
              <a:ext cx="11723816" cy="4763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1699" y="4474479"/>
            <a:ext cx="11330297" cy="5398204"/>
            <a:chOff x="341699" y="4474479"/>
            <a:chExt cx="11330297" cy="5398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699" y="4474479"/>
              <a:ext cx="11330297" cy="5398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53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26" y="5386415"/>
            <a:ext cx="13565752" cy="4156558"/>
            <a:chOff x="399926" y="5386415"/>
            <a:chExt cx="13565752" cy="4156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26" y="5386415"/>
              <a:ext cx="13565752" cy="415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0088" y="3321015"/>
            <a:ext cx="11723816" cy="4763767"/>
            <a:chOff x="5810088" y="3321015"/>
            <a:chExt cx="11723816" cy="4763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088" y="3321015"/>
              <a:ext cx="11723816" cy="4763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1699" y="4474479"/>
            <a:ext cx="11330297" cy="5398204"/>
            <a:chOff x="341699" y="4474479"/>
            <a:chExt cx="11330297" cy="5398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699" y="4474479"/>
              <a:ext cx="11330297" cy="5398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9452" y="3775073"/>
            <a:ext cx="11066626" cy="5851320"/>
            <a:chOff x="5769452" y="3775073"/>
            <a:chExt cx="11066626" cy="58513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9452" y="3775073"/>
              <a:ext cx="11066626" cy="585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47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915" y="3775073"/>
            <a:ext cx="12350896" cy="3222684"/>
            <a:chOff x="610915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915" y="3775073"/>
              <a:ext cx="12350896" cy="3222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2664" y="5790811"/>
            <a:ext cx="9638295" cy="3571839"/>
            <a:chOff x="8142664" y="5790811"/>
            <a:chExt cx="9638295" cy="3571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2664" y="5790811"/>
              <a:ext cx="9638295" cy="3571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926" y="5386415"/>
            <a:ext cx="13565752" cy="4156558"/>
            <a:chOff x="399926" y="5386415"/>
            <a:chExt cx="13565752" cy="41565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26" y="5386415"/>
              <a:ext cx="13565752" cy="415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0088" y="3321015"/>
            <a:ext cx="11723816" cy="4763767"/>
            <a:chOff x="5810088" y="3321015"/>
            <a:chExt cx="11723816" cy="4763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088" y="3321015"/>
              <a:ext cx="11723816" cy="4763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1699" y="4474479"/>
            <a:ext cx="11330297" cy="5398204"/>
            <a:chOff x="341699" y="4474479"/>
            <a:chExt cx="11330297" cy="53982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699" y="4474479"/>
              <a:ext cx="11330297" cy="53982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9452" y="3775073"/>
            <a:ext cx="11066626" cy="5851320"/>
            <a:chOff x="5769452" y="3775073"/>
            <a:chExt cx="11066626" cy="58513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9452" y="3775073"/>
              <a:ext cx="11066626" cy="58513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74426" y="3099986"/>
            <a:ext cx="10121219" cy="6816008"/>
            <a:chOff x="3974426" y="3099986"/>
            <a:chExt cx="10121219" cy="6816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4426" y="3099986"/>
              <a:ext cx="10121219" cy="6816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247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4385257" cy="971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6328" y="3673924"/>
            <a:ext cx="9075201" cy="29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115" y="3293672"/>
            <a:ext cx="3059642" cy="3059642"/>
            <a:chOff x="2095115" y="3293672"/>
            <a:chExt cx="3059642" cy="3059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115" y="3293672"/>
              <a:ext cx="3059642" cy="3059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54902" y="6597935"/>
            <a:ext cx="3776067" cy="1253966"/>
            <a:chOff x="4154902" y="6597935"/>
            <a:chExt cx="3776067" cy="12539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4902" y="6597935"/>
              <a:ext cx="3776067" cy="1253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818" y="6353315"/>
            <a:ext cx="2664154" cy="1498586"/>
            <a:chOff x="182818" y="6353315"/>
            <a:chExt cx="2664154" cy="1498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18" y="6353315"/>
              <a:ext cx="2664154" cy="1498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0332" y="1365029"/>
            <a:ext cx="2884373" cy="1708090"/>
            <a:chOff x="2200332" y="1365029"/>
            <a:chExt cx="2884373" cy="17080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0332" y="1365029"/>
              <a:ext cx="2884373" cy="1708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91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5115" y="3293672"/>
            <a:ext cx="3059642" cy="3059642"/>
            <a:chOff x="2095115" y="3293672"/>
            <a:chExt cx="3059642" cy="3059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115" y="3293672"/>
              <a:ext cx="3059642" cy="3059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54902" y="6597935"/>
            <a:ext cx="3776067" cy="1253966"/>
            <a:chOff x="4154902" y="6597935"/>
            <a:chExt cx="3776067" cy="12539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4902" y="6597935"/>
              <a:ext cx="3776067" cy="1253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818" y="6353315"/>
            <a:ext cx="2664154" cy="1498586"/>
            <a:chOff x="182818" y="6353315"/>
            <a:chExt cx="2664154" cy="1498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18" y="6353315"/>
              <a:ext cx="2664154" cy="1498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0332" y="1365029"/>
            <a:ext cx="2884373" cy="1708090"/>
            <a:chOff x="2200332" y="1365029"/>
            <a:chExt cx="2884373" cy="17080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0332" y="1365029"/>
              <a:ext cx="2884373" cy="1708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73527" y="4864286"/>
            <a:ext cx="1338660" cy="557143"/>
            <a:chOff x="8473527" y="4864286"/>
            <a:chExt cx="1338660" cy="5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3527" y="4864286"/>
              <a:ext cx="1338660" cy="5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2765" y="4525714"/>
            <a:ext cx="6171429" cy="1234286"/>
            <a:chOff x="11302765" y="4525714"/>
            <a:chExt cx="6171429" cy="123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2765" y="4525714"/>
              <a:ext cx="6171429" cy="123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68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9982"/>
            <a:ext cx="18317460" cy="4041942"/>
            <a:chOff x="0" y="2859982"/>
            <a:chExt cx="18317460" cy="404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9982"/>
              <a:ext cx="18317460" cy="40419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8083" y="4468674"/>
            <a:ext cx="8059209" cy="1701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30403" y="4194164"/>
            <a:ext cx="9658427" cy="365926"/>
            <a:chOff x="4330403" y="4194164"/>
            <a:chExt cx="9658427" cy="365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0403" y="4194164"/>
              <a:ext cx="9658427" cy="3659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230" y="3577334"/>
            <a:ext cx="4959577" cy="5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40169" y="3101044"/>
            <a:ext cx="128111" cy="128111"/>
            <a:chOff x="10740169" y="3101044"/>
            <a:chExt cx="128111" cy="128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0169" y="3101044"/>
              <a:ext cx="128111" cy="128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2859" y="1880935"/>
            <a:ext cx="3874744" cy="971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4988" y="1862648"/>
            <a:ext cx="4497354" cy="207996"/>
            <a:chOff x="10654988" y="1862648"/>
            <a:chExt cx="4497354" cy="207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4988" y="1862648"/>
              <a:ext cx="4497354" cy="207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1044" y="5270696"/>
            <a:ext cx="4711561" cy="21429"/>
            <a:chOff x="8441044" y="5270696"/>
            <a:chExt cx="4711561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441044" y="5270696"/>
              <a:ext cx="471156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0169" y="3919612"/>
            <a:ext cx="128111" cy="128111"/>
            <a:chOff x="10740169" y="3919612"/>
            <a:chExt cx="128111" cy="128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0169" y="3919612"/>
              <a:ext cx="128111" cy="1281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31496" y="5169238"/>
            <a:ext cx="2480513" cy="10982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1496" y="3463572"/>
            <a:ext cx="2668265" cy="10957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1495" y="4328095"/>
            <a:ext cx="1749390" cy="1098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2734" y="5990686"/>
            <a:ext cx="2440027" cy="1098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40169" y="4775628"/>
            <a:ext cx="128111" cy="128111"/>
            <a:chOff x="10740169" y="4775628"/>
            <a:chExt cx="128111" cy="1281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0169" y="4775628"/>
              <a:ext cx="128111" cy="128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30645" y="5584919"/>
            <a:ext cx="128111" cy="128111"/>
            <a:chOff x="10730645" y="5584919"/>
            <a:chExt cx="128111" cy="1281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0645" y="5584919"/>
              <a:ext cx="128111" cy="128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30645" y="6368573"/>
            <a:ext cx="128111" cy="128111"/>
            <a:chOff x="10730645" y="6368573"/>
            <a:chExt cx="128111" cy="1281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0645" y="6368573"/>
              <a:ext cx="128111" cy="1281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8516" y="6769320"/>
            <a:ext cx="2469199" cy="10870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30645" y="7186276"/>
            <a:ext cx="128111" cy="128111"/>
            <a:chOff x="10730645" y="7186276"/>
            <a:chExt cx="128111" cy="1281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0645" y="7186276"/>
              <a:ext cx="128111" cy="128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-55077"/>
            <a:ext cx="7541701" cy="10261765"/>
            <a:chOff x="0" y="-55077"/>
            <a:chExt cx="7541701" cy="102617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-55077"/>
              <a:ext cx="7541701" cy="102617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31496" y="2657153"/>
            <a:ext cx="2483836" cy="109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59"/>
            <a:ext cx="4472515" cy="971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842" y="2586860"/>
            <a:ext cx="7182567" cy="7182567"/>
            <a:chOff x="10520842" y="2586860"/>
            <a:chExt cx="7182567" cy="71825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0842" y="2586860"/>
              <a:ext cx="7182567" cy="7182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0747" y="4003106"/>
            <a:ext cx="2747028" cy="2070572"/>
            <a:chOff x="2420747" y="4003106"/>
            <a:chExt cx="2747028" cy="2070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0747" y="4003106"/>
              <a:ext cx="2747028" cy="20705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447" y="6437033"/>
            <a:ext cx="5344971" cy="9333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5706" y="5662924"/>
            <a:ext cx="1338660" cy="557143"/>
            <a:chOff x="8365706" y="5662924"/>
            <a:chExt cx="1338660" cy="5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706" y="5662924"/>
              <a:ext cx="1338660" cy="5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50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9982"/>
            <a:ext cx="18317460" cy="4041942"/>
            <a:chOff x="0" y="2859982"/>
            <a:chExt cx="18317460" cy="404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9982"/>
              <a:ext cx="18317460" cy="40419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8083" y="4468674"/>
            <a:ext cx="6747524" cy="17010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30403" y="4194164"/>
            <a:ext cx="9658427" cy="365926"/>
            <a:chOff x="4330403" y="4194164"/>
            <a:chExt cx="9658427" cy="365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0403" y="4194164"/>
              <a:ext cx="9658427" cy="3659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230" y="3577334"/>
            <a:ext cx="4959824" cy="5659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72456" y="9697259"/>
            <a:ext cx="7532097" cy="7132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49695" y="4619467"/>
            <a:ext cx="6171429" cy="5166777"/>
            <a:chOff x="-349695" y="4619467"/>
            <a:chExt cx="6171429" cy="51667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9695" y="4619467"/>
              <a:ext cx="6171429" cy="5166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72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9982"/>
            <a:ext cx="18317460" cy="4041942"/>
            <a:chOff x="0" y="2859982"/>
            <a:chExt cx="18317460" cy="4041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9982"/>
              <a:ext cx="18317460" cy="40419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8083" y="4468674"/>
            <a:ext cx="7575914" cy="1706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30403" y="4194164"/>
            <a:ext cx="9658427" cy="365926"/>
            <a:chOff x="4330403" y="4194164"/>
            <a:chExt cx="9658427" cy="3659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0403" y="4194164"/>
              <a:ext cx="9658427" cy="365926"/>
            </a:xfrm>
            <a:prstGeom prst="rect">
              <a:avLst/>
            </a:prstGeom>
          </p:spPr>
        </p:pic>
      </p:grpSp>
      <p:pic>
        <p:nvPicPr>
          <p:cNvPr id="11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6230" y="3577334"/>
            <a:ext cx="4959824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6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Object 7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2133" y="451048"/>
            <a:ext cx="2361662" cy="1584275"/>
          </a:xfrm>
          <a:prstGeom prst="rect">
            <a:avLst/>
          </a:prstGeom>
        </p:spPr>
      </p:pic>
      <p:pic>
        <p:nvPicPr>
          <p:cNvPr id="123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445" y="2885168"/>
            <a:ext cx="6864634" cy="65356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063" y="478084"/>
            <a:ext cx="4890432" cy="849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99205" y="6212319"/>
            <a:ext cx="1876012" cy="574529"/>
            <a:chOff x="721222" y="5465286"/>
            <a:chExt cx="1876012" cy="5745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222" y="5465286"/>
              <a:ext cx="1876012" cy="5745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442404" y="4706444"/>
            <a:ext cx="1632340" cy="1823636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cxnSp>
        <p:nvCxnSpPr>
          <p:cNvPr id="15" name="직선 화살표 연결선 14"/>
          <p:cNvCxnSpPr/>
          <p:nvPr/>
        </p:nvCxnSpPr>
        <p:spPr>
          <a:xfrm flipV="1">
            <a:off x="11271578" y="2251762"/>
            <a:ext cx="9238" cy="12799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1894784" y="6694213"/>
            <a:ext cx="1628074" cy="967583"/>
            <a:chOff x="11032452" y="4960711"/>
            <a:chExt cx="1628074" cy="967583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032452" y="5558962"/>
              <a:ext cx="1628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14540525" y="2552700"/>
            <a:ext cx="3034470" cy="734023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13272642" y="7014926"/>
            <a:ext cx="1684228" cy="256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29" name="그룹 1029"/>
          <p:cNvGrpSpPr/>
          <p:nvPr/>
        </p:nvGrpSpPr>
        <p:grpSpPr>
          <a:xfrm>
            <a:off x="14827582" y="1941793"/>
            <a:ext cx="884946" cy="917021"/>
            <a:chOff x="16363800" y="4154512"/>
            <a:chExt cx="884946" cy="91702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12383441" y="451048"/>
            <a:ext cx="4323956" cy="1584275"/>
            <a:chOff x="7621256" y="434797"/>
            <a:chExt cx="4323956" cy="158427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7621256" y="434797"/>
              <a:ext cx="4323956" cy="1584275"/>
              <a:chOff x="8305746" y="511827"/>
              <a:chExt cx="4323956" cy="158427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305746" y="511827"/>
                <a:ext cx="4323956" cy="158427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388579" y="997970"/>
              <a:ext cx="2151088" cy="752881"/>
              <a:chOff x="8585230" y="935434"/>
              <a:chExt cx="2151088" cy="75288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85230" y="935434"/>
                <a:ext cx="2151088" cy="75288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020687" y="876320"/>
              <a:ext cx="798759" cy="798759"/>
              <a:chOff x="11202931" y="1036944"/>
              <a:chExt cx="798759" cy="79875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02931" y="1036944"/>
                <a:ext cx="798759" cy="798759"/>
              </a:xfrm>
              <a:prstGeom prst="rect">
                <a:avLst/>
              </a:prstGeom>
            </p:spPr>
          </p:pic>
        </p:grpSp>
        <p:sp>
          <p:nvSpPr>
            <p:cNvPr id="129" name="TextBox 128"/>
            <p:cNvSpPr txBox="1"/>
            <p:nvPr/>
          </p:nvSpPr>
          <p:spPr>
            <a:xfrm>
              <a:off x="10793658" y="567353"/>
              <a:ext cx="9334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A55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OAuth</a:t>
              </a:r>
              <a:endParaRPr lang="ko-KR" altLang="en-US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6915119" y="3102087"/>
            <a:ext cx="2323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docker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containers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327442" y="2566257"/>
            <a:ext cx="10641254" cy="734023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2" name="그룹 1029"/>
          <p:cNvGrpSpPr/>
          <p:nvPr/>
        </p:nvGrpSpPr>
        <p:grpSpPr>
          <a:xfrm>
            <a:off x="3700307" y="1945777"/>
            <a:ext cx="884946" cy="917021"/>
            <a:chOff x="16363800" y="4154512"/>
            <a:chExt cx="884946" cy="917021"/>
          </a:xfrm>
        </p:grpSpPr>
        <p:pic>
          <p:nvPicPr>
            <p:cNvPr id="203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4655744" y="7279765"/>
            <a:ext cx="1557914" cy="1925147"/>
            <a:chOff x="3231494" y="7090912"/>
            <a:chExt cx="1957074" cy="22967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715381" y="7090912"/>
              <a:ext cx="1456949" cy="1847501"/>
              <a:chOff x="930754" y="5984306"/>
              <a:chExt cx="1456949" cy="18475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0754" y="5984306"/>
                <a:ext cx="1456949" cy="1847501"/>
              </a:xfrm>
              <a:prstGeom prst="rect">
                <a:avLst/>
              </a:prstGeom>
            </p:spPr>
          </p:pic>
        </p:grpSp>
        <p:sp>
          <p:nvSpPr>
            <p:cNvPr id="146" name="TextBox 145"/>
            <p:cNvSpPr txBox="1"/>
            <p:nvPr/>
          </p:nvSpPr>
          <p:spPr>
            <a:xfrm>
              <a:off x="3231494" y="9018356"/>
              <a:ext cx="1957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docker</a:t>
              </a:r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compose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149" name="Picture 2" descr="C:\Users\SSAFY\Downloads\pngwing.com (1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69" y="4100317"/>
            <a:ext cx="1075484" cy="10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직선 화살표 연결선 149"/>
          <p:cNvCxnSpPr/>
          <p:nvPr/>
        </p:nvCxnSpPr>
        <p:spPr>
          <a:xfrm>
            <a:off x="2337087" y="4588491"/>
            <a:ext cx="1852971" cy="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492515" y="4050968"/>
            <a:ext cx="5082155" cy="3994401"/>
            <a:chOff x="3216933" y="4036250"/>
            <a:chExt cx="5082155" cy="399440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216933" y="4036250"/>
              <a:ext cx="1290054" cy="1075045"/>
              <a:chOff x="585819" y="3789207"/>
              <a:chExt cx="1290054" cy="1075045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5819" y="3789207"/>
                <a:ext cx="1290054" cy="1075045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5663920" y="6177599"/>
              <a:ext cx="2635168" cy="1853052"/>
              <a:chOff x="5366795" y="6263820"/>
              <a:chExt cx="2635168" cy="185305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366795" y="6263820"/>
                <a:ext cx="2635168" cy="1504699"/>
                <a:chOff x="2492764" y="4158242"/>
                <a:chExt cx="3343826" cy="174111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492764" y="4158242"/>
                  <a:ext cx="3343826" cy="1741115"/>
                </a:xfrm>
                <a:prstGeom prst="rect">
                  <a:avLst/>
                </a:prstGeom>
              </p:spPr>
            </p:pic>
          </p:grpSp>
          <p:sp>
            <p:nvSpPr>
              <p:cNvPr id="133" name="TextBox 132"/>
              <p:cNvSpPr txBox="1"/>
              <p:nvPr/>
            </p:nvSpPr>
            <p:spPr>
              <a:xfrm>
                <a:off x="5982941" y="7747540"/>
                <a:ext cx="14850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E6C7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API gateway</a:t>
                </a:r>
                <a:endParaRPr lang="ko-KR" altLang="en-US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534477" y="4153951"/>
              <a:ext cx="924539" cy="1339432"/>
              <a:chOff x="6133912" y="3268078"/>
              <a:chExt cx="924539" cy="133943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133912" y="3268078"/>
                <a:ext cx="924539" cy="803771"/>
                <a:chOff x="4043138" y="3046020"/>
                <a:chExt cx="924539" cy="80377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043138" y="3046020"/>
                  <a:ext cx="924539" cy="803771"/>
                </a:xfrm>
                <a:prstGeom prst="rect">
                  <a:avLst/>
                </a:prstGeom>
              </p:spPr>
            </p:pic>
          </p:grpSp>
          <p:sp>
            <p:nvSpPr>
              <p:cNvPr id="135" name="TextBox 134"/>
              <p:cNvSpPr txBox="1"/>
              <p:nvPr/>
            </p:nvSpPr>
            <p:spPr>
              <a:xfrm>
                <a:off x="6212021" y="4238178"/>
                <a:ext cx="784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E6C7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React</a:t>
                </a:r>
                <a:endParaRPr lang="ko-KR" altLang="en-US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3461048" y="5263528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Nginx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148" name="직선 화살표 연결선 147"/>
            <p:cNvCxnSpPr/>
            <p:nvPr/>
          </p:nvCxnSpPr>
          <p:spPr>
            <a:xfrm>
              <a:off x="6244235" y="4812420"/>
              <a:ext cx="8642" cy="1962986"/>
            </a:xfrm>
            <a:prstGeom prst="straightConnector1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none" w="lg" len="lg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4754136" y="4575119"/>
              <a:ext cx="1493805" cy="1"/>
            </a:xfrm>
            <a:prstGeom prst="straightConnector1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none" w="lg" len="lg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0666728" y="3680850"/>
            <a:ext cx="1758815" cy="5071389"/>
            <a:chOff x="10477397" y="3614653"/>
            <a:chExt cx="1758815" cy="5071389"/>
          </a:xfrm>
        </p:grpSpPr>
        <p:grpSp>
          <p:nvGrpSpPr>
            <p:cNvPr id="178" name="그룹 177"/>
            <p:cNvGrpSpPr/>
            <p:nvPr/>
          </p:nvGrpSpPr>
          <p:grpSpPr>
            <a:xfrm>
              <a:off x="10600671" y="7727397"/>
              <a:ext cx="1294906" cy="958645"/>
              <a:chOff x="7292291" y="5264100"/>
              <a:chExt cx="1294906" cy="958645"/>
            </a:xfrm>
          </p:grpSpPr>
          <p:grpSp>
            <p:nvGrpSpPr>
              <p:cNvPr id="179" name="그룹 1011"/>
              <p:cNvGrpSpPr/>
              <p:nvPr/>
            </p:nvGrpSpPr>
            <p:grpSpPr>
              <a:xfrm>
                <a:off x="7660316" y="5264100"/>
                <a:ext cx="636219" cy="570812"/>
                <a:chOff x="6597755" y="5103002"/>
                <a:chExt cx="807592" cy="724568"/>
              </a:xfrm>
            </p:grpSpPr>
            <p:pic>
              <p:nvPicPr>
                <p:cNvPr id="181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97755" y="5103002"/>
                  <a:ext cx="807592" cy="724568"/>
                </a:xfrm>
                <a:prstGeom prst="rect">
                  <a:avLst/>
                </a:prstGeom>
              </p:spPr>
            </p:pic>
          </p:grpSp>
          <p:sp>
            <p:nvSpPr>
              <p:cNvPr id="180" name="TextBox 179"/>
              <p:cNvSpPr txBox="1"/>
              <p:nvPr/>
            </p:nvSpPr>
            <p:spPr>
              <a:xfrm>
                <a:off x="7292291" y="5853413"/>
                <a:ext cx="1294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E6C7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Bid Server</a:t>
                </a:r>
                <a:endParaRPr lang="ko-KR" altLang="en-US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10477397" y="5565816"/>
              <a:ext cx="1758815" cy="967583"/>
              <a:chOff x="7172283" y="5264100"/>
              <a:chExt cx="1758815" cy="96758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660316" y="5264100"/>
                <a:ext cx="636219" cy="570812"/>
                <a:chOff x="6597755" y="5103002"/>
                <a:chExt cx="807592" cy="72456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97755" y="5103002"/>
                  <a:ext cx="807592" cy="724568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7172283" y="5862351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E6C7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Auction Server</a:t>
                </a:r>
                <a:endParaRPr lang="ko-KR" altLang="en-US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10568798" y="3614653"/>
              <a:ext cx="1427057" cy="958645"/>
              <a:chOff x="7292291" y="5264100"/>
              <a:chExt cx="1427057" cy="958645"/>
            </a:xfrm>
          </p:grpSpPr>
          <p:grpSp>
            <p:nvGrpSpPr>
              <p:cNvPr id="137" name="그룹 1011"/>
              <p:cNvGrpSpPr/>
              <p:nvPr/>
            </p:nvGrpSpPr>
            <p:grpSpPr>
              <a:xfrm>
                <a:off x="7660316" y="5264100"/>
                <a:ext cx="636219" cy="570812"/>
                <a:chOff x="6597755" y="5103002"/>
                <a:chExt cx="807592" cy="724568"/>
              </a:xfrm>
            </p:grpSpPr>
            <p:pic>
              <p:nvPicPr>
                <p:cNvPr id="139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97755" y="5103002"/>
                  <a:ext cx="807592" cy="724568"/>
                </a:xfrm>
                <a:prstGeom prst="rect">
                  <a:avLst/>
                </a:prstGeom>
              </p:spPr>
            </p:pic>
          </p:grpSp>
          <p:sp>
            <p:nvSpPr>
              <p:cNvPr id="138" name="TextBox 137"/>
              <p:cNvSpPr txBox="1"/>
              <p:nvPr/>
            </p:nvSpPr>
            <p:spPr>
              <a:xfrm>
                <a:off x="7292291" y="5853413"/>
                <a:ext cx="1427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E6C7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User Server</a:t>
                </a:r>
                <a:endParaRPr lang="ko-KR" altLang="en-US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cxnSp>
        <p:nvCxnSpPr>
          <p:cNvPr id="101" name="직선 화살표 연결선 100"/>
          <p:cNvCxnSpPr/>
          <p:nvPr/>
        </p:nvCxnSpPr>
        <p:spPr>
          <a:xfrm>
            <a:off x="9640118" y="3917360"/>
            <a:ext cx="960553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9630349" y="5851222"/>
            <a:ext cx="960553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9608245" y="8170723"/>
            <a:ext cx="960553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9593066" y="3911972"/>
            <a:ext cx="44209" cy="425875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9249315" y="7346296"/>
            <a:ext cx="358930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1989936" y="4029993"/>
            <a:ext cx="2952421" cy="183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V="1">
            <a:off x="11989936" y="3790080"/>
            <a:ext cx="1121492" cy="79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H="1" flipV="1">
            <a:off x="13120218" y="2270968"/>
            <a:ext cx="718" cy="15178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159527" y="597364"/>
            <a:ext cx="1294970" cy="1316686"/>
            <a:chOff x="10224895" y="437090"/>
            <a:chExt cx="1294970" cy="1316686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0301" y="437090"/>
              <a:ext cx="776463" cy="928853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10224895" y="1384444"/>
              <a:ext cx="1294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S3 storage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27" name="직선 화살표 연결선 126"/>
          <p:cNvCxnSpPr/>
          <p:nvPr/>
        </p:nvCxnSpPr>
        <p:spPr>
          <a:xfrm>
            <a:off x="10711470" y="5685610"/>
            <a:ext cx="374669" cy="369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 flipV="1">
            <a:off x="10719445" y="2270968"/>
            <a:ext cx="866" cy="341464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/>
          <p:nvPr/>
        </p:nvCxnSpPr>
        <p:spPr>
          <a:xfrm>
            <a:off x="11989935" y="5938467"/>
            <a:ext cx="2952421" cy="183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>
            <a:off x="11989935" y="8129577"/>
            <a:ext cx="2952421" cy="183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9" name="Picture 2" descr="C:\Users\SSAFY\Downloads\pngwing.com (1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6" y="7771969"/>
            <a:ext cx="1075484" cy="10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973036" y="5265975"/>
            <a:ext cx="200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user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35164" y="8970830"/>
            <a:ext cx="200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developer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991209" y="4998666"/>
            <a:ext cx="60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en-US" altLang="ko-KR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endParaRPr lang="ko-KR" altLang="en-US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121024" y="408155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endParaRPr lang="ko-KR" altLang="en-US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67" name="직선 화살표 연결선 166"/>
          <p:cNvCxnSpPr/>
          <p:nvPr/>
        </p:nvCxnSpPr>
        <p:spPr>
          <a:xfrm>
            <a:off x="6042326" y="4828991"/>
            <a:ext cx="1470015" cy="659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1" y="6217452"/>
            <a:ext cx="1599826" cy="349890"/>
          </a:xfrm>
          <a:prstGeom prst="rect">
            <a:avLst/>
          </a:prstGeom>
        </p:spPr>
      </p:pic>
      <p:cxnSp>
        <p:nvCxnSpPr>
          <p:cNvPr id="174" name="직선 화살표 연결선 173"/>
          <p:cNvCxnSpPr/>
          <p:nvPr/>
        </p:nvCxnSpPr>
        <p:spPr>
          <a:xfrm>
            <a:off x="4050737" y="8364405"/>
            <a:ext cx="865013" cy="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V="1">
            <a:off x="4064778" y="7221757"/>
            <a:ext cx="6811" cy="1142648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2643581" y="6433686"/>
            <a:ext cx="1056726" cy="975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 flipV="1">
            <a:off x="1441554" y="6868370"/>
            <a:ext cx="7934" cy="6373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1607578" y="6815712"/>
            <a:ext cx="20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Merge </a:t>
            </a:r>
          </a:p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Request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28DA38-F881-9527-23E9-0FED9AE974C3}"/>
              </a:ext>
            </a:extLst>
          </p:cNvPr>
          <p:cNvGrpSpPr/>
          <p:nvPr/>
        </p:nvGrpSpPr>
        <p:grpSpPr>
          <a:xfrm>
            <a:off x="15331624" y="6929752"/>
            <a:ext cx="1789162" cy="2234648"/>
            <a:chOff x="15297973" y="6947659"/>
            <a:chExt cx="1789162" cy="2234648"/>
          </a:xfrm>
        </p:grpSpPr>
        <p:pic>
          <p:nvPicPr>
            <p:cNvPr id="960" name="그림 9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7973" y="6947659"/>
              <a:ext cx="1789162" cy="1765307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15576295" y="8812975"/>
              <a:ext cx="123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ELK Stack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5277FA-3CB9-DB82-ECDB-5103B9CCDC8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328" y="3505580"/>
            <a:ext cx="1389536" cy="730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D9025-9F0C-59FF-D5EC-BC28E8AD0F66}"/>
              </a:ext>
            </a:extLst>
          </p:cNvPr>
          <p:cNvSpPr txBox="1"/>
          <p:nvPr/>
        </p:nvSpPr>
        <p:spPr>
          <a:xfrm>
            <a:off x="16308974" y="3670723"/>
            <a:ext cx="1633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dirty="0">
                <a:latin typeface="Gadugi" panose="020B0502040204020203" pitchFamily="34" charset="0"/>
                <a:ea typeface="Gadugi" panose="020B0502040204020203" pitchFamily="34" charset="0"/>
                <a:cs typeface="Calibri Light" panose="020F0302020204030204" pitchFamily="34" charset="0"/>
              </a:rPr>
              <a:t>Streams</a:t>
            </a:r>
            <a:endParaRPr lang="ko-KR" altLang="en-US" sz="2000" kern="0" dirty="0">
              <a:latin typeface="Gadugi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97" name="Object 1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6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9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3" y="1326969"/>
            <a:ext cx="4655767" cy="23513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3997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About Apache Kafka</a:t>
            </a:r>
            <a:endParaRPr lang="ko-KR" altLang="en-US" sz="3200" dirty="0">
              <a:solidFill>
                <a:schemeClr val="bg1"/>
              </a:solidFill>
              <a:latin typeface="공체 OTF Medium" panose="00000600000000000000" pitchFamily="50" charset="-127"/>
              <a:ea typeface="공체 OTF Medium" panose="00000600000000000000" pitchFamily="50" charset="-127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F84F1AB7-77EE-4C3A-39E1-C3A43DD9A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29829"/>
            <a:ext cx="11298394" cy="641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88909-C90B-BDBD-F6A4-5BD808BF774E}"/>
              </a:ext>
            </a:extLst>
          </p:cNvPr>
          <p:cNvSpPr txBox="1"/>
          <p:nvPr/>
        </p:nvSpPr>
        <p:spPr>
          <a:xfrm>
            <a:off x="8153400" y="91059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1" dirty="0">
                <a:solidFill>
                  <a:srgbClr val="868E96"/>
                </a:solidFill>
                <a:effectLst/>
                <a:latin typeface="Noto Sans KR" panose="020B0500000000000000"/>
              </a:rPr>
              <a:t>https://</a:t>
            </a:r>
            <a:r>
              <a:rPr lang="en" altLang="ko-Kore-KR" b="0" i="1" dirty="0" err="1">
                <a:solidFill>
                  <a:srgbClr val="868E96"/>
                </a:solidFill>
                <a:effectLst/>
                <a:latin typeface="Noto Sans KR" panose="020B0500000000000000"/>
              </a:rPr>
              <a:t>www.confluent.io</a:t>
            </a:r>
            <a:r>
              <a:rPr lang="en" altLang="ko-Kore-KR" b="0" i="1" dirty="0">
                <a:solidFill>
                  <a:srgbClr val="868E96"/>
                </a:solidFill>
                <a:effectLst/>
                <a:latin typeface="Noto Sans KR" panose="020B0500000000000000"/>
              </a:rPr>
              <a:t>/blog/event-streaming-platform-1</a:t>
            </a:r>
            <a:endParaRPr lang="ko-Kore-KR" altLang="en-US" dirty="0"/>
          </a:p>
        </p:txBody>
      </p:sp>
      <p:pic>
        <p:nvPicPr>
          <p:cNvPr id="1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9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9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3" y="1326969"/>
            <a:ext cx="4655767" cy="23513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3997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About Apache Kafka</a:t>
            </a:r>
            <a:endParaRPr lang="ko-KR" altLang="en-US" sz="3200" dirty="0">
              <a:solidFill>
                <a:schemeClr val="bg1"/>
              </a:solidFill>
              <a:latin typeface="공체 OTF Medium" panose="00000600000000000000" pitchFamily="50" charset="-127"/>
              <a:ea typeface="공체 OTF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88909-C90B-BDBD-F6A4-5BD808BF774E}"/>
              </a:ext>
            </a:extLst>
          </p:cNvPr>
          <p:cNvSpPr txBox="1"/>
          <p:nvPr/>
        </p:nvSpPr>
        <p:spPr>
          <a:xfrm>
            <a:off x="7772400" y="931980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1" dirty="0">
                <a:solidFill>
                  <a:srgbClr val="868E96"/>
                </a:solidFill>
                <a:effectLst/>
                <a:latin typeface="Noto Sans KR" panose="020B0500000000000000"/>
              </a:rPr>
              <a:t>https://</a:t>
            </a:r>
            <a:r>
              <a:rPr lang="en" altLang="ko-Kore-KR" b="0" i="1" dirty="0" err="1">
                <a:solidFill>
                  <a:srgbClr val="868E96"/>
                </a:solidFill>
                <a:effectLst/>
                <a:latin typeface="Noto Sans KR" panose="020B0500000000000000"/>
              </a:rPr>
              <a:t>www.confluent.io</a:t>
            </a:r>
            <a:r>
              <a:rPr lang="en" altLang="ko-Kore-KR" b="0" i="1" dirty="0">
                <a:solidFill>
                  <a:srgbClr val="868E96"/>
                </a:solidFill>
                <a:effectLst/>
                <a:latin typeface="Noto Sans KR" panose="020B0500000000000000"/>
              </a:rPr>
              <a:t>/blog/event-streaming-platform-1</a:t>
            </a:r>
            <a:endParaRPr lang="ko-Kore-KR" altLang="en-US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C5A421A2-E5CC-5722-FD96-65226317B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89044"/>
            <a:ext cx="9271000" cy="7116856"/>
          </a:xfrm>
          <a:prstGeom prst="rect">
            <a:avLst/>
          </a:prstGeom>
        </p:spPr>
      </p:pic>
      <p:pic>
        <p:nvPicPr>
          <p:cNvPr id="1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90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332166" cy="264252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099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카프카 도입 전</a:t>
            </a:r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입찰 요청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CE1F98-3F9F-854B-2486-6F800D615E89}"/>
              </a:ext>
            </a:extLst>
          </p:cNvPr>
          <p:cNvGrpSpPr/>
          <p:nvPr/>
        </p:nvGrpSpPr>
        <p:grpSpPr>
          <a:xfrm>
            <a:off x="1498034" y="5143500"/>
            <a:ext cx="2000739" cy="1619778"/>
            <a:chOff x="1215761" y="5167112"/>
            <a:chExt cx="2000739" cy="1619778"/>
          </a:xfrm>
        </p:grpSpPr>
        <p:pic>
          <p:nvPicPr>
            <p:cNvPr id="3" name="Picture 2" descr="C:\Users\SSAFY\Downloads\pngwing.com (1).png">
              <a:extLst>
                <a:ext uri="{FF2B5EF4-FFF2-40B4-BE49-F238E27FC236}">
                  <a16:creationId xmlns:a16="http://schemas.microsoft.com/office/drawing/2014/main" id="{BB5C7168-8391-B602-5FA8-D972C1EB6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61" y="5708534"/>
              <a:ext cx="1075484" cy="1078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793468-162E-3461-9558-CB9B7B0D3BFF}"/>
                </a:ext>
              </a:extLst>
            </p:cNvPr>
            <p:cNvSpPr txBox="1"/>
            <p:nvPr/>
          </p:nvSpPr>
          <p:spPr>
            <a:xfrm>
              <a:off x="1215761" y="5167112"/>
              <a:ext cx="2000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입찰자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5B0A91-8F84-02A2-0EDA-458E53A76DC1}"/>
              </a:ext>
            </a:extLst>
          </p:cNvPr>
          <p:cNvCxnSpPr>
            <a:cxnSpLocks/>
          </p:cNvCxnSpPr>
          <p:nvPr/>
        </p:nvCxnSpPr>
        <p:spPr>
          <a:xfrm>
            <a:off x="2966174" y="6224100"/>
            <a:ext cx="247134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C05E86-B961-3AC3-4887-27D5505E6602}"/>
              </a:ext>
            </a:extLst>
          </p:cNvPr>
          <p:cNvGrpSpPr/>
          <p:nvPr/>
        </p:nvGrpSpPr>
        <p:grpSpPr>
          <a:xfrm>
            <a:off x="6454422" y="2979209"/>
            <a:ext cx="837473" cy="1226017"/>
            <a:chOff x="1140324" y="5846624"/>
            <a:chExt cx="837473" cy="1226017"/>
          </a:xfrm>
        </p:grpSpPr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B4AC10A7-3E18-EF9D-8724-CA592688B7F7}"/>
                </a:ext>
              </a:extLst>
            </p:cNvPr>
            <p:cNvGrpSpPr/>
            <p:nvPr/>
          </p:nvGrpSpPr>
          <p:grpSpPr>
            <a:xfrm>
              <a:off x="1235800" y="5846624"/>
              <a:ext cx="646523" cy="825907"/>
              <a:chOff x="8478124" y="6289883"/>
              <a:chExt cx="949583" cy="949583"/>
            </a:xfrm>
          </p:grpSpPr>
          <p:pic>
            <p:nvPicPr>
              <p:cNvPr id="17" name="Object 19">
                <a:extLst>
                  <a:ext uri="{FF2B5EF4-FFF2-40B4-BE49-F238E27FC236}">
                    <a16:creationId xmlns:a16="http://schemas.microsoft.com/office/drawing/2014/main" id="{C05A33BB-D2AF-BF96-54E8-C30FBA127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78124" y="6289883"/>
                <a:ext cx="949583" cy="94958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7DAC2F-4527-7A03-EA8D-D71F62499888}"/>
                </a:ext>
              </a:extLst>
            </p:cNvPr>
            <p:cNvSpPr txBox="1"/>
            <p:nvPr/>
          </p:nvSpPr>
          <p:spPr>
            <a:xfrm>
              <a:off x="1140324" y="6672531"/>
              <a:ext cx="837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Redis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E17DD4-C4C9-6DD9-B149-586D998C3470}"/>
              </a:ext>
            </a:extLst>
          </p:cNvPr>
          <p:cNvCxnSpPr>
            <a:cxnSpLocks/>
          </p:cNvCxnSpPr>
          <p:nvPr/>
        </p:nvCxnSpPr>
        <p:spPr>
          <a:xfrm flipV="1">
            <a:off x="6895045" y="4430317"/>
            <a:ext cx="0" cy="1214814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C4C9E73-53BB-82EE-0957-F3A39CF08DF1}"/>
              </a:ext>
            </a:extLst>
          </p:cNvPr>
          <p:cNvCxnSpPr>
            <a:cxnSpLocks/>
          </p:cNvCxnSpPr>
          <p:nvPr/>
        </p:nvCxnSpPr>
        <p:spPr>
          <a:xfrm flipV="1">
            <a:off x="7857000" y="5130079"/>
            <a:ext cx="2620432" cy="880139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637E12F-2DE2-13FD-2392-0CC75B127E50}"/>
              </a:ext>
            </a:extLst>
          </p:cNvPr>
          <p:cNvCxnSpPr>
            <a:cxnSpLocks/>
          </p:cNvCxnSpPr>
          <p:nvPr/>
        </p:nvCxnSpPr>
        <p:spPr>
          <a:xfrm flipH="1">
            <a:off x="2966174" y="6468936"/>
            <a:ext cx="247134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D373AC-0740-30A2-F211-C3B58656BF53}"/>
              </a:ext>
            </a:extLst>
          </p:cNvPr>
          <p:cNvSpPr txBox="1"/>
          <p:nvPr/>
        </p:nvSpPr>
        <p:spPr>
          <a:xfrm>
            <a:off x="12765549" y="4621290"/>
            <a:ext cx="241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 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3" name="그룹 1016">
            <a:extLst>
              <a:ext uri="{FF2B5EF4-FFF2-40B4-BE49-F238E27FC236}">
                <a16:creationId xmlns:a16="http://schemas.microsoft.com/office/drawing/2014/main" id="{0FFC5CAD-438E-58C7-01C9-D2210D3BAC03}"/>
              </a:ext>
            </a:extLst>
          </p:cNvPr>
          <p:cNvGrpSpPr/>
          <p:nvPr/>
        </p:nvGrpSpPr>
        <p:grpSpPr>
          <a:xfrm>
            <a:off x="14661407" y="4632091"/>
            <a:ext cx="1671542" cy="995976"/>
            <a:chOff x="8783597" y="6126379"/>
            <a:chExt cx="2121794" cy="1264254"/>
          </a:xfrm>
        </p:grpSpPr>
        <p:grpSp>
          <p:nvGrpSpPr>
            <p:cNvPr id="44" name="그룹 1017">
              <a:extLst>
                <a:ext uri="{FF2B5EF4-FFF2-40B4-BE49-F238E27FC236}">
                  <a16:creationId xmlns:a16="http://schemas.microsoft.com/office/drawing/2014/main" id="{E4EE8D82-64D4-13A3-F8F9-9A18E860B23C}"/>
                </a:ext>
              </a:extLst>
            </p:cNvPr>
            <p:cNvGrpSpPr/>
            <p:nvPr/>
          </p:nvGrpSpPr>
          <p:grpSpPr>
            <a:xfrm>
              <a:off x="8783597" y="6252318"/>
              <a:ext cx="2121794" cy="1033717"/>
              <a:chOff x="8783597" y="6252318"/>
              <a:chExt cx="2121794" cy="1033717"/>
            </a:xfrm>
          </p:grpSpPr>
          <p:pic>
            <p:nvPicPr>
              <p:cNvPr id="47" name="Object 57">
                <a:extLst>
                  <a:ext uri="{FF2B5EF4-FFF2-40B4-BE49-F238E27FC236}">
                    <a16:creationId xmlns:a16="http://schemas.microsoft.com/office/drawing/2014/main" id="{2A84376E-A232-3509-0681-9B717F189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83597" y="6252318"/>
                <a:ext cx="2121794" cy="1033717"/>
              </a:xfrm>
              <a:prstGeom prst="rect">
                <a:avLst/>
              </a:prstGeom>
            </p:spPr>
          </p:pic>
        </p:grp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9090FBCF-CB1C-5CF1-0FA1-C4F3FBE01B65}"/>
                </a:ext>
              </a:extLst>
            </p:cNvPr>
            <p:cNvGrpSpPr/>
            <p:nvPr/>
          </p:nvGrpSpPr>
          <p:grpSpPr>
            <a:xfrm>
              <a:off x="8903424" y="6126379"/>
              <a:ext cx="1897566" cy="1264254"/>
              <a:chOff x="8903424" y="6126379"/>
              <a:chExt cx="1897566" cy="1264254"/>
            </a:xfrm>
          </p:grpSpPr>
          <p:pic>
            <p:nvPicPr>
              <p:cNvPr id="46" name="Object 60">
                <a:extLst>
                  <a:ext uri="{FF2B5EF4-FFF2-40B4-BE49-F238E27FC236}">
                    <a16:creationId xmlns:a16="http://schemas.microsoft.com/office/drawing/2014/main" id="{3A09A551-C0C8-BFD1-5069-FDED578EC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03424" y="6126379"/>
                <a:ext cx="1897566" cy="1264254"/>
              </a:xfrm>
              <a:prstGeom prst="rect">
                <a:avLst/>
              </a:prstGeom>
            </p:spPr>
          </p:pic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F19F281-065B-B0BF-CE68-CD52C61BC803}"/>
              </a:ext>
            </a:extLst>
          </p:cNvPr>
          <p:cNvCxnSpPr>
            <a:cxnSpLocks/>
          </p:cNvCxnSpPr>
          <p:nvPr/>
        </p:nvCxnSpPr>
        <p:spPr>
          <a:xfrm>
            <a:off x="12808913" y="5187501"/>
            <a:ext cx="151668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ECA9BC6-EA04-C6D2-D0AC-ADB405AF88EA}"/>
              </a:ext>
            </a:extLst>
          </p:cNvPr>
          <p:cNvCxnSpPr>
            <a:cxnSpLocks/>
          </p:cNvCxnSpPr>
          <p:nvPr/>
        </p:nvCxnSpPr>
        <p:spPr>
          <a:xfrm flipH="1">
            <a:off x="7828419" y="5337313"/>
            <a:ext cx="2639680" cy="885389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1E98EA-C8E2-B17E-55A7-F648D5737ABF}"/>
              </a:ext>
            </a:extLst>
          </p:cNvPr>
          <p:cNvCxnSpPr>
            <a:cxnSpLocks/>
          </p:cNvCxnSpPr>
          <p:nvPr/>
        </p:nvCxnSpPr>
        <p:spPr>
          <a:xfrm>
            <a:off x="7894458" y="6540190"/>
            <a:ext cx="2573641" cy="923163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20133A1-C6CA-DC95-7B94-E6AACF827694}"/>
              </a:ext>
            </a:extLst>
          </p:cNvPr>
          <p:cNvCxnSpPr>
            <a:cxnSpLocks/>
          </p:cNvCxnSpPr>
          <p:nvPr/>
        </p:nvCxnSpPr>
        <p:spPr>
          <a:xfrm flipH="1" flipV="1">
            <a:off x="7801061" y="6691709"/>
            <a:ext cx="2667038" cy="100071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EBF6B335-337E-28E6-8F0F-307D77628EAD}"/>
              </a:ext>
            </a:extLst>
          </p:cNvPr>
          <p:cNvGrpSpPr/>
          <p:nvPr/>
        </p:nvGrpSpPr>
        <p:grpSpPr>
          <a:xfrm>
            <a:off x="14494125" y="6375016"/>
            <a:ext cx="2000739" cy="2601748"/>
            <a:chOff x="16166729" y="3994878"/>
            <a:chExt cx="2000739" cy="2601748"/>
          </a:xfrm>
        </p:grpSpPr>
        <p:pic>
          <p:nvPicPr>
            <p:cNvPr id="967" name="그림 966">
              <a:extLst>
                <a:ext uri="{FF2B5EF4-FFF2-40B4-BE49-F238E27FC236}">
                  <a16:creationId xmlns:a16="http://schemas.microsoft.com/office/drawing/2014/main" id="{E7BFF243-A6D5-B6DD-6BFC-6AFB4110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2345" y="3994878"/>
              <a:ext cx="1769509" cy="1769509"/>
            </a:xfrm>
            <a:prstGeom prst="rect">
              <a:avLst/>
            </a:prstGeom>
          </p:spPr>
        </p:pic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B24BE204-7393-C733-51C7-BAB6505709DB}"/>
                </a:ext>
              </a:extLst>
            </p:cNvPr>
            <p:cNvSpPr txBox="1"/>
            <p:nvPr/>
          </p:nvSpPr>
          <p:spPr>
            <a:xfrm>
              <a:off x="16166729" y="5765629"/>
              <a:ext cx="20007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판매자</a:t>
              </a:r>
              <a:endPara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기존 입찰자</a:t>
              </a:r>
              <a:endPara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72" name="TextBox 971">
            <a:extLst>
              <a:ext uri="{FF2B5EF4-FFF2-40B4-BE49-F238E27FC236}">
                <a16:creationId xmlns:a16="http://schemas.microsoft.com/office/drawing/2014/main" id="{B63BF022-A8FD-ACF7-618E-FCD92D673A9E}"/>
              </a:ext>
            </a:extLst>
          </p:cNvPr>
          <p:cNvSpPr txBox="1"/>
          <p:nvPr/>
        </p:nvSpPr>
        <p:spPr>
          <a:xfrm>
            <a:off x="12830388" y="6691709"/>
            <a:ext cx="2000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6.1 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Notice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73" name="직선 화살표 연결선 972">
            <a:extLst>
              <a:ext uri="{FF2B5EF4-FFF2-40B4-BE49-F238E27FC236}">
                <a16:creationId xmlns:a16="http://schemas.microsoft.com/office/drawing/2014/main" id="{4AF2C2EE-D53C-D1CB-A24E-CF7D5B6C4D54}"/>
              </a:ext>
            </a:extLst>
          </p:cNvPr>
          <p:cNvCxnSpPr/>
          <p:nvPr/>
        </p:nvCxnSpPr>
        <p:spPr>
          <a:xfrm>
            <a:off x="13019403" y="7384049"/>
            <a:ext cx="109570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직선 화살표 연결선 973">
            <a:extLst>
              <a:ext uri="{FF2B5EF4-FFF2-40B4-BE49-F238E27FC236}">
                <a16:creationId xmlns:a16="http://schemas.microsoft.com/office/drawing/2014/main" id="{39675F00-A42B-605D-187F-7875EA46EB38}"/>
              </a:ext>
            </a:extLst>
          </p:cNvPr>
          <p:cNvCxnSpPr/>
          <p:nvPr/>
        </p:nvCxnSpPr>
        <p:spPr>
          <a:xfrm>
            <a:off x="13019402" y="7647968"/>
            <a:ext cx="109570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7" name="TextBox 976">
            <a:extLst>
              <a:ext uri="{FF2B5EF4-FFF2-40B4-BE49-F238E27FC236}">
                <a16:creationId xmlns:a16="http://schemas.microsoft.com/office/drawing/2014/main" id="{27F597B9-A07C-C8E5-FB1E-5F0C96BEFD0D}"/>
              </a:ext>
            </a:extLst>
          </p:cNvPr>
          <p:cNvSpPr txBox="1"/>
          <p:nvPr/>
        </p:nvSpPr>
        <p:spPr>
          <a:xfrm>
            <a:off x="3074961" y="5605165"/>
            <a:ext cx="2419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 request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3ADE9969-8965-DF4A-8A63-63311A0DF1EE}"/>
              </a:ext>
            </a:extLst>
          </p:cNvPr>
          <p:cNvSpPr txBox="1"/>
          <p:nvPr/>
        </p:nvSpPr>
        <p:spPr>
          <a:xfrm>
            <a:off x="5332906" y="4634888"/>
            <a:ext cx="1526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2.1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Check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423795D4-664A-A6DC-34B1-47178E574EF6}"/>
              </a:ext>
            </a:extLst>
          </p:cNvPr>
          <p:cNvSpPr txBox="1"/>
          <p:nvPr/>
        </p:nvSpPr>
        <p:spPr>
          <a:xfrm>
            <a:off x="2958561" y="6665525"/>
            <a:ext cx="2478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2.2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Return failure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81" name="TextBox 980">
            <a:extLst>
              <a:ext uri="{FF2B5EF4-FFF2-40B4-BE49-F238E27FC236}">
                <a16:creationId xmlns:a16="http://schemas.microsoft.com/office/drawing/2014/main" id="{79CD15D7-6258-ABB4-D8ED-4E0C5D5897D4}"/>
              </a:ext>
            </a:extLst>
          </p:cNvPr>
          <p:cNvSpPr txBox="1"/>
          <p:nvPr/>
        </p:nvSpPr>
        <p:spPr>
          <a:xfrm>
            <a:off x="8188014" y="500286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Call 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AE42BEE4-F246-E4A9-40D3-8D69155C2F1C}"/>
              </a:ext>
            </a:extLst>
          </p:cNvPr>
          <p:cNvGrpSpPr/>
          <p:nvPr/>
        </p:nvGrpSpPr>
        <p:grpSpPr>
          <a:xfrm>
            <a:off x="5867400" y="5835997"/>
            <a:ext cx="1769510" cy="1060360"/>
            <a:chOff x="5867400" y="5835997"/>
            <a:chExt cx="1769510" cy="1060360"/>
          </a:xfrm>
        </p:grpSpPr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B8998107-BE72-8C6B-6DA3-03CB89C19F6A}"/>
                </a:ext>
              </a:extLst>
            </p:cNvPr>
            <p:cNvSpPr/>
            <p:nvPr/>
          </p:nvSpPr>
          <p:spPr>
            <a:xfrm>
              <a:off x="5867400" y="5835997"/>
              <a:ext cx="1769510" cy="106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83" name="TextBox 982">
              <a:extLst>
                <a:ext uri="{FF2B5EF4-FFF2-40B4-BE49-F238E27FC236}">
                  <a16:creationId xmlns:a16="http://schemas.microsoft.com/office/drawing/2014/main" id="{609C1CC6-976A-A48B-2471-01EC28AD143F}"/>
                </a:ext>
              </a:extLst>
            </p:cNvPr>
            <p:cNvSpPr txBox="1"/>
            <p:nvPr/>
          </p:nvSpPr>
          <p:spPr>
            <a:xfrm>
              <a:off x="6364046" y="6132785"/>
              <a:ext cx="1018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입찰</a:t>
              </a:r>
              <a:r>
                <a:rPr lang="en-US" altLang="ko-KR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  <a:endPara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985" name="그룹 984">
            <a:extLst>
              <a:ext uri="{FF2B5EF4-FFF2-40B4-BE49-F238E27FC236}">
                <a16:creationId xmlns:a16="http://schemas.microsoft.com/office/drawing/2014/main" id="{76094462-7DDC-44C2-8CEC-A9E5E1862586}"/>
              </a:ext>
            </a:extLst>
          </p:cNvPr>
          <p:cNvGrpSpPr/>
          <p:nvPr/>
        </p:nvGrpSpPr>
        <p:grpSpPr>
          <a:xfrm>
            <a:off x="10732069" y="4775637"/>
            <a:ext cx="1769510" cy="1060360"/>
            <a:chOff x="5867400" y="5835997"/>
            <a:chExt cx="1769510" cy="1060360"/>
          </a:xfrm>
        </p:grpSpPr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C52F6450-729C-1174-8951-0133EDF869DF}"/>
                </a:ext>
              </a:extLst>
            </p:cNvPr>
            <p:cNvSpPr/>
            <p:nvPr/>
          </p:nvSpPr>
          <p:spPr>
            <a:xfrm>
              <a:off x="5867400" y="5835997"/>
              <a:ext cx="1769510" cy="106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B8476610-77B9-7E1F-ACC8-AC3026DF868C}"/>
                </a:ext>
              </a:extLst>
            </p:cNvPr>
            <p:cNvSpPr txBox="1"/>
            <p:nvPr/>
          </p:nvSpPr>
          <p:spPr>
            <a:xfrm>
              <a:off x="6364046" y="6132785"/>
              <a:ext cx="1018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경매</a:t>
              </a:r>
              <a:r>
                <a:rPr lang="en-US" altLang="ko-KR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  <a:endPara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988" name="그룹 987">
            <a:extLst>
              <a:ext uri="{FF2B5EF4-FFF2-40B4-BE49-F238E27FC236}">
                <a16:creationId xmlns:a16="http://schemas.microsoft.com/office/drawing/2014/main" id="{F627B168-3F1C-08F1-9C57-9C8CC3235EEE}"/>
              </a:ext>
            </a:extLst>
          </p:cNvPr>
          <p:cNvGrpSpPr/>
          <p:nvPr/>
        </p:nvGrpSpPr>
        <p:grpSpPr>
          <a:xfrm>
            <a:off x="10745430" y="6864257"/>
            <a:ext cx="1769510" cy="1060360"/>
            <a:chOff x="5867400" y="5835997"/>
            <a:chExt cx="1769510" cy="1060360"/>
          </a:xfrm>
        </p:grpSpPr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BD06F125-B9BE-71B5-4A21-55D182A8356C}"/>
                </a:ext>
              </a:extLst>
            </p:cNvPr>
            <p:cNvSpPr/>
            <p:nvPr/>
          </p:nvSpPr>
          <p:spPr>
            <a:xfrm>
              <a:off x="5867400" y="5835997"/>
              <a:ext cx="1769510" cy="106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8C6A8990-C1FA-347C-1FC0-EDDFB2485DF5}"/>
                </a:ext>
              </a:extLst>
            </p:cNvPr>
            <p:cNvSpPr txBox="1"/>
            <p:nvPr/>
          </p:nvSpPr>
          <p:spPr>
            <a:xfrm>
              <a:off x="6364046" y="6132785"/>
              <a:ext cx="1018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알림</a:t>
              </a:r>
              <a:r>
                <a:rPr lang="en-US" altLang="ko-KR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 </a:t>
              </a:r>
              <a:endPara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95" name="TextBox 994">
            <a:extLst>
              <a:ext uri="{FF2B5EF4-FFF2-40B4-BE49-F238E27FC236}">
                <a16:creationId xmlns:a16="http://schemas.microsoft.com/office/drawing/2014/main" id="{9EC918F3-DE80-25CF-66C5-EA9850B2C4D7}"/>
              </a:ext>
            </a:extLst>
          </p:cNvPr>
          <p:cNvSpPr txBox="1"/>
          <p:nvPr/>
        </p:nvSpPr>
        <p:spPr>
          <a:xfrm>
            <a:off x="8860674" y="5943300"/>
            <a:ext cx="1693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Return 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6B645DE4-C728-EDE8-80FD-1736CC6E9902}"/>
              </a:ext>
            </a:extLst>
          </p:cNvPr>
          <p:cNvSpPr txBox="1"/>
          <p:nvPr/>
        </p:nvSpPr>
        <p:spPr>
          <a:xfrm>
            <a:off x="8848761" y="6506003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Call 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01" name="TextBox 1000">
            <a:extLst>
              <a:ext uri="{FF2B5EF4-FFF2-40B4-BE49-F238E27FC236}">
                <a16:creationId xmlns:a16="http://schemas.microsoft.com/office/drawing/2014/main" id="{54123060-D5D6-7798-0C44-FED7D2C602EF}"/>
              </a:ext>
            </a:extLst>
          </p:cNvPr>
          <p:cNvSpPr txBox="1"/>
          <p:nvPr/>
        </p:nvSpPr>
        <p:spPr>
          <a:xfrm>
            <a:off x="8179591" y="7384049"/>
            <a:ext cx="1693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6.2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Return 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04" name="TextBox 1003">
            <a:extLst>
              <a:ext uri="{FF2B5EF4-FFF2-40B4-BE49-F238E27FC236}">
                <a16:creationId xmlns:a16="http://schemas.microsoft.com/office/drawing/2014/main" id="{00329097-7A7A-B055-891B-59620A2BFDC8}"/>
              </a:ext>
            </a:extLst>
          </p:cNvPr>
          <p:cNvSpPr txBox="1"/>
          <p:nvPr/>
        </p:nvSpPr>
        <p:spPr>
          <a:xfrm>
            <a:off x="2936430" y="7153374"/>
            <a:ext cx="2483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</a:t>
            </a:r>
            <a:r>
              <a:rPr lang="en-US" altLang="ko-KR" sz="22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Return success </a:t>
            </a:r>
            <a:endParaRPr lang="ko-KR" altLang="en-US" sz="22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90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332166" cy="264252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637493" y="5903049"/>
            <a:ext cx="1758815" cy="1078538"/>
            <a:chOff x="7172283" y="5264100"/>
            <a:chExt cx="1623717" cy="9098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17025" y="5264100"/>
              <a:ext cx="679511" cy="570812"/>
              <a:chOff x="6542802" y="5103002"/>
              <a:chExt cx="862545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42802" y="5103002"/>
                <a:ext cx="862545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172283" y="5862351"/>
              <a:ext cx="1623717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799472" y="5912897"/>
            <a:ext cx="1294906" cy="958645"/>
            <a:chOff x="7292291" y="5264100"/>
            <a:chExt cx="1294906" cy="958645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292291" y="5853413"/>
              <a:ext cx="12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6767" y="5730596"/>
            <a:ext cx="837473" cy="1226017"/>
            <a:chOff x="1140324" y="5846624"/>
            <a:chExt cx="837473" cy="12260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5800" y="5846624"/>
              <a:ext cx="646523" cy="825907"/>
              <a:chOff x="8478124" y="6289883"/>
              <a:chExt cx="949583" cy="9495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78124" y="6289883"/>
                <a:ext cx="949583" cy="94958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140324" y="6672531"/>
              <a:ext cx="837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Redis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2570908" y="3946515"/>
            <a:ext cx="1628074" cy="1113123"/>
            <a:chOff x="11032452" y="4960711"/>
            <a:chExt cx="1449043" cy="895315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032452" y="5558962"/>
              <a:ext cx="1449043" cy="29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8047" y="648942"/>
            <a:ext cx="4955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카프카 도입 후</a:t>
            </a:r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입찰 요청</a:t>
            </a:r>
          </a:p>
        </p:txBody>
      </p:sp>
      <p:pic>
        <p:nvPicPr>
          <p:cNvPr id="1026" name="Picture 2" descr="C:\Users\SSAFY\Downloads\pngwing.com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83" y="3111704"/>
            <a:ext cx="1075484" cy="10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직선 화살표 연결선 98"/>
          <p:cNvCxnSpPr/>
          <p:nvPr/>
        </p:nvCxnSpPr>
        <p:spPr>
          <a:xfrm>
            <a:off x="4326333" y="4524721"/>
            <a:ext cx="0" cy="1003705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5335864" y="6308317"/>
            <a:ext cx="160582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79475" y="5790456"/>
            <a:ext cx="1618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771297" y="3841673"/>
            <a:ext cx="200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4198982" y="5778735"/>
            <a:ext cx="241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399410" y="4674917"/>
            <a:ext cx="179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 request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41585" y="5754885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Check 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34" name="직선 화살표 연결선 133"/>
          <p:cNvCxnSpPr/>
          <p:nvPr/>
        </p:nvCxnSpPr>
        <p:spPr>
          <a:xfrm flipV="1">
            <a:off x="4630172" y="4524721"/>
            <a:ext cx="0" cy="1003705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H="1">
            <a:off x="2125171" y="6308317"/>
            <a:ext cx="162548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838943" y="4697156"/>
            <a:ext cx="1805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2.3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Response 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757369" y="6490600"/>
            <a:ext cx="834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</a:t>
            </a:r>
            <a:endParaRPr lang="ko-KR" altLang="en-US" sz="2000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58" name="그룹 1016"/>
          <p:cNvGrpSpPr/>
          <p:nvPr/>
        </p:nvGrpSpPr>
        <p:grpSpPr>
          <a:xfrm>
            <a:off x="16046675" y="5907749"/>
            <a:ext cx="1671542" cy="995976"/>
            <a:chOff x="8783597" y="6126379"/>
            <a:chExt cx="2121794" cy="1264254"/>
          </a:xfrm>
        </p:grpSpPr>
        <p:grpSp>
          <p:nvGrpSpPr>
            <p:cNvPr id="159" name="그룹 1017"/>
            <p:cNvGrpSpPr/>
            <p:nvPr/>
          </p:nvGrpSpPr>
          <p:grpSpPr>
            <a:xfrm>
              <a:off x="8783597" y="6252318"/>
              <a:ext cx="2121794" cy="1033717"/>
              <a:chOff x="8783597" y="6252318"/>
              <a:chExt cx="2121794" cy="1033717"/>
            </a:xfrm>
          </p:grpSpPr>
          <p:pic>
            <p:nvPicPr>
              <p:cNvPr id="162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83597" y="6252318"/>
                <a:ext cx="2121794" cy="1033717"/>
              </a:xfrm>
              <a:prstGeom prst="rect">
                <a:avLst/>
              </a:prstGeom>
            </p:spPr>
          </p:pic>
        </p:grpSp>
        <p:grpSp>
          <p:nvGrpSpPr>
            <p:cNvPr id="160" name="그룹 1018"/>
            <p:cNvGrpSpPr/>
            <p:nvPr/>
          </p:nvGrpSpPr>
          <p:grpSpPr>
            <a:xfrm>
              <a:off x="8903424" y="6126379"/>
              <a:ext cx="1897566" cy="1264254"/>
              <a:chOff x="8903424" y="6126379"/>
              <a:chExt cx="1897566" cy="1264254"/>
            </a:xfrm>
          </p:grpSpPr>
          <p:pic>
            <p:nvPicPr>
              <p:cNvPr id="1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03424" y="6126379"/>
                <a:ext cx="1897566" cy="1264254"/>
              </a:xfrm>
              <a:prstGeom prst="rect">
                <a:avLst/>
              </a:prstGeom>
            </p:spPr>
          </p:pic>
        </p:grpSp>
      </p:grpSp>
      <p:sp>
        <p:nvSpPr>
          <p:cNvPr id="169" name="TextBox 168"/>
          <p:cNvSpPr txBox="1"/>
          <p:nvPr/>
        </p:nvSpPr>
        <p:spPr>
          <a:xfrm>
            <a:off x="14309035" y="3574884"/>
            <a:ext cx="200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Notice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7285386" y="2557791"/>
            <a:ext cx="3028659" cy="6254578"/>
            <a:chOff x="7565353" y="2617914"/>
            <a:chExt cx="3028659" cy="625457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162282" y="3686747"/>
              <a:ext cx="1784226" cy="1933215"/>
              <a:chOff x="16047523" y="5770986"/>
              <a:chExt cx="1480301" cy="161146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47523" y="5770986"/>
                <a:ext cx="1480301" cy="1611467"/>
              </a:xfrm>
              <a:prstGeom prst="rect">
                <a:avLst/>
              </a:prstGeom>
            </p:spPr>
          </p:pic>
        </p:grpSp>
        <p:sp>
          <p:nvSpPr>
            <p:cNvPr id="153" name="TextBox 152"/>
            <p:cNvSpPr txBox="1"/>
            <p:nvPr/>
          </p:nvSpPr>
          <p:spPr>
            <a:xfrm>
              <a:off x="8032668" y="5956339"/>
              <a:ext cx="2062809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FFA55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 DTO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member id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 id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highest price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time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 err="1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etc</a:t>
              </a:r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..</a:t>
              </a: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7565353" y="2617914"/>
              <a:ext cx="3028659" cy="625457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4" name="직선 화살표 연결선 183"/>
          <p:cNvCxnSpPr/>
          <p:nvPr/>
        </p:nvCxnSpPr>
        <p:spPr>
          <a:xfrm>
            <a:off x="10741830" y="4337646"/>
            <a:ext cx="179226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3905868" y="2544391"/>
            <a:ext cx="200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입찰자</a:t>
            </a:r>
          </a:p>
        </p:txBody>
      </p:sp>
      <p:cxnSp>
        <p:nvCxnSpPr>
          <p:cNvPr id="195" name="직선 화살표 연결선 194"/>
          <p:cNvCxnSpPr/>
          <p:nvPr/>
        </p:nvCxnSpPr>
        <p:spPr>
          <a:xfrm>
            <a:off x="14433330" y="4226179"/>
            <a:ext cx="109570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10824453" y="5841278"/>
            <a:ext cx="2000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  <a:endParaRPr lang="ko-KR" altLang="en-US" sz="20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99" name="직선 화살표 연결선 198"/>
          <p:cNvCxnSpPr/>
          <p:nvPr/>
        </p:nvCxnSpPr>
        <p:spPr>
          <a:xfrm>
            <a:off x="10738881" y="6353533"/>
            <a:ext cx="179226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14433329" y="4490098"/>
            <a:ext cx="109570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15860922" y="2694472"/>
            <a:ext cx="2000739" cy="2602800"/>
            <a:chOff x="16166729" y="3994878"/>
            <a:chExt cx="2000739" cy="2601748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2345" y="3994878"/>
              <a:ext cx="1769509" cy="1769509"/>
            </a:xfrm>
            <a:prstGeom prst="rect">
              <a:avLst/>
            </a:prstGeom>
          </p:spPr>
        </p:pic>
        <p:sp>
          <p:nvSpPr>
            <p:cNvPr id="205" name="TextBox 204"/>
            <p:cNvSpPr txBox="1"/>
            <p:nvPr/>
          </p:nvSpPr>
          <p:spPr>
            <a:xfrm>
              <a:off x="16166729" y="5765629"/>
              <a:ext cx="20007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판매자</a:t>
              </a:r>
              <a:endPara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기존 입찰자</a:t>
              </a:r>
              <a:endPara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2" name="직선 화살표 연결선 211"/>
          <p:cNvCxnSpPr/>
          <p:nvPr/>
        </p:nvCxnSpPr>
        <p:spPr>
          <a:xfrm>
            <a:off x="14452845" y="6390794"/>
            <a:ext cx="109570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38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6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398758" cy="28383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380571" y="3906753"/>
            <a:ext cx="2023492" cy="220504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64622" y="6892066"/>
            <a:ext cx="1671542" cy="995976"/>
            <a:chOff x="8783597" y="6126379"/>
            <a:chExt cx="2121794" cy="126425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783597" y="6252318"/>
              <a:ext cx="2121794" cy="1033717"/>
              <a:chOff x="8783597" y="6252318"/>
              <a:chExt cx="2121794" cy="103371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83597" y="6252318"/>
                <a:ext cx="2121794" cy="103371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903424" y="6126379"/>
              <a:ext cx="1897566" cy="1264254"/>
              <a:chOff x="8903424" y="6126379"/>
              <a:chExt cx="1897566" cy="126425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03424" y="6126379"/>
                <a:ext cx="1897566" cy="1264254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11962093" y="6820509"/>
            <a:ext cx="1758815" cy="967583"/>
            <a:chOff x="7172283" y="5264100"/>
            <a:chExt cx="1758815" cy="9675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172283" y="5862351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844331" y="6527501"/>
            <a:ext cx="1417376" cy="989423"/>
            <a:chOff x="7292291" y="5264100"/>
            <a:chExt cx="1417376" cy="989423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292291" y="5853413"/>
              <a:ext cx="1417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 Server</a:t>
              </a:r>
              <a:endParaRPr lang="ko-KR" altLang="en-US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81894" y="3130521"/>
            <a:ext cx="837473" cy="1229503"/>
            <a:chOff x="1714699" y="2821324"/>
            <a:chExt cx="837473" cy="12295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10175" y="2821324"/>
              <a:ext cx="646523" cy="825907"/>
              <a:chOff x="8478124" y="6289883"/>
              <a:chExt cx="949583" cy="9495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78124" y="6289883"/>
                <a:ext cx="949583" cy="94958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714699" y="3650717"/>
              <a:ext cx="837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Redis</a:t>
              </a:r>
              <a:endParaRPr lang="ko-KR" altLang="en-US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2011034" y="3919913"/>
            <a:ext cx="1628074" cy="967583"/>
            <a:chOff x="11032452" y="4960711"/>
            <a:chExt cx="1628074" cy="967583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032452" y="5558962"/>
              <a:ext cx="1628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 Server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8047" y="648942"/>
            <a:ext cx="4955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카프카 도입 후</a:t>
            </a:r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경매 종료</a:t>
            </a: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13846298" y="4423547"/>
            <a:ext cx="18799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V="1">
            <a:off x="2737510" y="6949325"/>
            <a:ext cx="2565672" cy="2875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80781" y="4887496"/>
            <a:ext cx="286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TTL expire event</a:t>
            </a:r>
            <a:endParaRPr lang="ko-KR" altLang="en-US" sz="24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9316596" y="4406358"/>
            <a:ext cx="2536235" cy="8152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9186969" y="7304301"/>
            <a:ext cx="2571891" cy="12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483125" y="6572096"/>
            <a:ext cx="260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  <a:endParaRPr lang="ko-KR" altLang="en-US" sz="24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22" name="직선 화살표 연결선 121"/>
          <p:cNvCxnSpPr/>
          <p:nvPr/>
        </p:nvCxnSpPr>
        <p:spPr>
          <a:xfrm>
            <a:off x="13859119" y="7355382"/>
            <a:ext cx="1879915" cy="6284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3953277" y="6678045"/>
            <a:ext cx="265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  <a:endParaRPr lang="ko-KR" altLang="en-US" sz="24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2197" y="6264003"/>
            <a:ext cx="1703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553019" y="4770519"/>
            <a:ext cx="0" cy="1295400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75574" y="7175857"/>
            <a:ext cx="1616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auction.end</a:t>
            </a:r>
            <a:endParaRPr lang="en-US" altLang="ko-KR" sz="2000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76462" y="3694818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983757" y="3824042"/>
            <a:ext cx="187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6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en-US" altLang="ko-KR" sz="24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Notice</a:t>
            </a:r>
            <a:endParaRPr lang="ko-KR" altLang="en-US" sz="24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84062" y="6341089"/>
            <a:ext cx="21891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Auction End DTO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auction id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buyer id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seller id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final price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etc</a:t>
            </a: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..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897907" y="2789140"/>
            <a:ext cx="2969580" cy="646916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08" y="3538793"/>
            <a:ext cx="1769509" cy="1769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59B1B-EEFA-9835-C03E-B982D1F579E8}"/>
              </a:ext>
            </a:extLst>
          </p:cNvPr>
          <p:cNvSpPr txBox="1"/>
          <p:nvPr/>
        </p:nvSpPr>
        <p:spPr>
          <a:xfrm>
            <a:off x="15835425" y="5192723"/>
            <a:ext cx="200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판매자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입찰자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8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69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681E3D-8737-3F13-97DB-DC10EC2B4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501" y="4344697"/>
            <a:ext cx="8475147" cy="2303501"/>
          </a:xfrm>
          <a:prstGeom prst="rect">
            <a:avLst/>
          </a:prstGeom>
        </p:spPr>
      </p:pic>
      <p:pic>
        <p:nvPicPr>
          <p:cNvPr id="30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86" y="-118192"/>
            <a:ext cx="18338134" cy="10522097"/>
            <a:chOff x="-16686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86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281" y="2332630"/>
            <a:ext cx="6959647" cy="7706931"/>
            <a:chOff x="985281" y="2332630"/>
            <a:chExt cx="6959647" cy="7706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281" y="2332630"/>
              <a:ext cx="6959647" cy="7706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2765" y="2350212"/>
            <a:ext cx="5384862" cy="6967202"/>
            <a:chOff x="11302765" y="2350212"/>
            <a:chExt cx="5384862" cy="69672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2765" y="2350212"/>
              <a:ext cx="5384862" cy="6967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5038" y="5628952"/>
            <a:ext cx="1338660" cy="557143"/>
            <a:chOff x="9035038" y="5628952"/>
            <a:chExt cx="1338660" cy="5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5038" y="5628952"/>
              <a:ext cx="1338660" cy="5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930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70303-2215-84E8-9619-C9655B6E3E7A}"/>
              </a:ext>
            </a:extLst>
          </p:cNvPr>
          <p:cNvSpPr txBox="1"/>
          <p:nvPr/>
        </p:nvSpPr>
        <p:spPr>
          <a:xfrm>
            <a:off x="7924800" y="8387776"/>
            <a:ext cx="9498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https://www.elastic.co/kr/blog/elastic-stack-monitoring-with-metricbeat-via-logstash-or-kafka</a:t>
            </a:r>
          </a:p>
        </p:txBody>
      </p:sp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D8095A88-DE36-3CA7-2937-AC79F343D5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17" y="2509268"/>
            <a:ext cx="7691300" cy="5799302"/>
          </a:xfrm>
          <a:prstGeom prst="rect">
            <a:avLst/>
          </a:prstGeom>
        </p:spPr>
      </p:pic>
      <p:pic>
        <p:nvPicPr>
          <p:cNvPr id="3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8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pic>
        <p:nvPicPr>
          <p:cNvPr id="40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07805" y="874869"/>
            <a:ext cx="11610734" cy="9109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9163" y="1968138"/>
            <a:ext cx="8401050" cy="550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9163" y="1178161"/>
            <a:ext cx="446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${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filebeat_home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}/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filebeat.yml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594" y="7992130"/>
            <a:ext cx="8362619" cy="1291141"/>
          </a:xfrm>
          <a:prstGeom prst="rect">
            <a:avLst/>
          </a:prstGeom>
        </p:spPr>
      </p:pic>
      <p:pic>
        <p:nvPicPr>
          <p:cNvPr id="43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70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27521" y="6916963"/>
            <a:ext cx="18352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bid.system.log</a:t>
            </a:r>
          </a:p>
          <a:p>
            <a:pPr algn="ctr"/>
            <a:r>
              <a:rPr lang="en-US" altLang="ko-KR" sz="2000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bid.access.log</a:t>
            </a:r>
            <a:endParaRPr lang="en-US" altLang="ko-KR" sz="2000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</a:t>
            </a:r>
          </a:p>
        </p:txBody>
      </p:sp>
      <p:pic>
        <p:nvPicPr>
          <p:cNvPr id="46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45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227521" y="6916963"/>
            <a:ext cx="18352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bid.system.log</a:t>
            </a:r>
          </a:p>
          <a:p>
            <a:pPr algn="ctr"/>
            <a:r>
              <a:rPr lang="en-US" altLang="ko-KR" sz="2000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bid.access.log</a:t>
            </a:r>
            <a:endParaRPr lang="en-US" altLang="ko-KR" sz="2000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DC63-4185-7621-F6CB-73F70E4A23E2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49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227521" y="6916963"/>
            <a:ext cx="18352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bid.system.log</a:t>
            </a:r>
          </a:p>
          <a:p>
            <a:pPr algn="ctr"/>
            <a:r>
              <a:rPr lang="en-US" altLang="ko-KR" sz="2000" dirty="0" err="1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bid.access.log</a:t>
            </a:r>
            <a:endParaRPr lang="en-US" altLang="ko-KR" sz="2000" dirty="0">
              <a:solidFill>
                <a:srgbClr val="FFE6C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98413" y="1265551"/>
            <a:ext cx="786327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48430" y="1861294"/>
            <a:ext cx="52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${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logstash_home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}/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conf.d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/*.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046" y="2554882"/>
            <a:ext cx="6878010" cy="23911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77" y="5183084"/>
            <a:ext cx="6875161" cy="2079880"/>
          </a:xfrm>
          <a:prstGeom prst="rect">
            <a:avLst/>
          </a:prstGeom>
        </p:spPr>
      </p:pic>
      <p:pic>
        <p:nvPicPr>
          <p:cNvPr id="53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1515" y="6916963"/>
            <a:ext cx="1927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bid.system.log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bid.acces.log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98413" y="1265551"/>
            <a:ext cx="786327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48430" y="1861294"/>
            <a:ext cx="52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${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logstash_home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}/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conf.d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/*.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046" y="2554882"/>
            <a:ext cx="6878010" cy="23911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77" y="5183084"/>
            <a:ext cx="6875161" cy="207988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319161" y="1265551"/>
            <a:ext cx="989709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1508" y="2542311"/>
            <a:ext cx="8034218" cy="682958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585188" y="1696436"/>
            <a:ext cx="779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kibana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Dev Tools –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Grok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Debugger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7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1515" y="6916963"/>
            <a:ext cx="19272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bid.system.log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bid.acces.log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98413" y="1265551"/>
            <a:ext cx="1336518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48430" y="1861294"/>
            <a:ext cx="526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${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logstash_home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}/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conf.d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/*.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conf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460" y="2512804"/>
            <a:ext cx="9801225" cy="6745947"/>
          </a:xfrm>
          <a:prstGeom prst="rect">
            <a:avLst/>
          </a:prstGeom>
        </p:spPr>
      </p:pic>
      <p:pic>
        <p:nvPicPr>
          <p:cNvPr id="5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6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E6CA7-505C-9891-EBDE-7876FD117A80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54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83" y="275559"/>
            <a:ext cx="996811" cy="27795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62978" y="275559"/>
            <a:ext cx="17708587" cy="9588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2585A-6F81-EC6A-586E-BB9A1D9AB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33" y="1724747"/>
            <a:ext cx="15139178" cy="83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9B0EF-D78C-D0B9-7F2D-1442301F93BE}"/>
              </a:ext>
            </a:extLst>
          </p:cNvPr>
          <p:cNvSpPr txBox="1"/>
          <p:nvPr/>
        </p:nvSpPr>
        <p:spPr>
          <a:xfrm>
            <a:off x="4653113" y="664628"/>
            <a:ext cx="809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http://{your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elasticsearch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IP}:9200/_cat/indices?v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9C744D-19CE-1FE5-5888-D7B490C35F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10" y="727194"/>
            <a:ext cx="2814918" cy="6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9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732" y="2350212"/>
            <a:ext cx="4342018" cy="7647060"/>
            <a:chOff x="1055732" y="2350212"/>
            <a:chExt cx="4342018" cy="76470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732" y="2350212"/>
              <a:ext cx="4342018" cy="7647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49231" y="2803133"/>
            <a:ext cx="5695908" cy="6171429"/>
            <a:chOff x="5849231" y="2803133"/>
            <a:chExt cx="5695908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9231" y="2803133"/>
              <a:ext cx="5695908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4695" y="3160194"/>
            <a:ext cx="6171429" cy="5457306"/>
            <a:chOff x="11794695" y="3160194"/>
            <a:chExt cx="6171429" cy="54573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4695" y="3160194"/>
              <a:ext cx="6171429" cy="54573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8368" y="9171178"/>
            <a:ext cx="3737899" cy="8229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862" y="1598234"/>
            <a:ext cx="3192813" cy="8229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1559" y="2336816"/>
            <a:ext cx="3780661" cy="8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5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83" y="275559"/>
            <a:ext cx="996811" cy="27795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62978" y="275559"/>
            <a:ext cx="17708587" cy="9588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901" y="3395831"/>
            <a:ext cx="2286005" cy="10454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801340" y="3337159"/>
            <a:ext cx="465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http://{your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kibana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IP}:5601</a:t>
            </a:r>
          </a:p>
          <a:p>
            <a:pPr algn="r"/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filebeat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logstash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변경한 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필드가 잘 반영되었는지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66835-6DE8-D703-4C92-706DBB6B18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747" y="3312106"/>
            <a:ext cx="6400153" cy="4549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1DD91-01C9-8065-A600-4B4CF049E3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76716" y="5237594"/>
            <a:ext cx="11828749" cy="4430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5E7A8-4D71-E494-29FD-FA650735F781}"/>
              </a:ext>
            </a:extLst>
          </p:cNvPr>
          <p:cNvSpPr txBox="1"/>
          <p:nvPr/>
        </p:nvSpPr>
        <p:spPr>
          <a:xfrm>
            <a:off x="299767" y="8045671"/>
            <a:ext cx="512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오늘 가장 많은 요청이 들어온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uri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2585A-6F81-EC6A-586E-BB9A1D9AB6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33" y="1724747"/>
            <a:ext cx="15139178" cy="83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9B0EF-D78C-D0B9-7F2D-1442301F93BE}"/>
              </a:ext>
            </a:extLst>
          </p:cNvPr>
          <p:cNvSpPr txBox="1"/>
          <p:nvPr/>
        </p:nvSpPr>
        <p:spPr>
          <a:xfrm>
            <a:off x="4653113" y="664628"/>
            <a:ext cx="809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http://{your </a:t>
            </a:r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elasticsearch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IP}:9200/_cat/indices?v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9C744D-19CE-1FE5-5888-D7B490C35F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10" y="727194"/>
            <a:ext cx="2814918" cy="6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8912-2D8C-8205-AEB8-46696C9ABAF1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56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68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3E36-103E-088A-651E-D81535BC5C34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62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72674" y="1295795"/>
            <a:ext cx="1770858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grpSp>
        <p:nvGrpSpPr>
          <p:cNvPr id="63" name="그룹 1027"/>
          <p:cNvGrpSpPr/>
          <p:nvPr/>
        </p:nvGrpSpPr>
        <p:grpSpPr>
          <a:xfrm>
            <a:off x="552873" y="5208849"/>
            <a:ext cx="1480301" cy="1611467"/>
            <a:chOff x="16047523" y="5770986"/>
            <a:chExt cx="1480301" cy="1611467"/>
          </a:xfrm>
        </p:grpSpPr>
        <p:pic>
          <p:nvPicPr>
            <p:cNvPr id="64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70" name="그룹 1027"/>
          <p:cNvGrpSpPr/>
          <p:nvPr/>
        </p:nvGrpSpPr>
        <p:grpSpPr>
          <a:xfrm>
            <a:off x="16128984" y="5082564"/>
            <a:ext cx="1480301" cy="1611467"/>
            <a:chOff x="16047523" y="5770986"/>
            <a:chExt cx="1480301" cy="1611467"/>
          </a:xfrm>
        </p:grpSpPr>
        <p:pic>
          <p:nvPicPr>
            <p:cNvPr id="71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sp>
        <p:nvSpPr>
          <p:cNvPr id="3" name="직사각형 2"/>
          <p:cNvSpPr>
            <a:spLocks noChangeAspect="1"/>
          </p:cNvSpPr>
          <p:nvPr/>
        </p:nvSpPr>
        <p:spPr>
          <a:xfrm>
            <a:off x="2841933" y="2880294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>
            <a:spLocks noChangeAspect="1"/>
          </p:cNvSpPr>
          <p:nvPr/>
        </p:nvSpPr>
        <p:spPr>
          <a:xfrm>
            <a:off x="2841274" y="410001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>
            <a:spLocks noChangeAspect="1"/>
          </p:cNvSpPr>
          <p:nvPr/>
        </p:nvSpPr>
        <p:spPr>
          <a:xfrm>
            <a:off x="2841274" y="5317029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>
            <a:spLocks noChangeAspect="1"/>
          </p:cNvSpPr>
          <p:nvPr/>
        </p:nvSpPr>
        <p:spPr>
          <a:xfrm>
            <a:off x="2841274" y="655182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17199" y="8065350"/>
            <a:ext cx="1107996" cy="10236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6000" dirty="0"/>
              <a:t>. . .</a:t>
            </a:r>
            <a:endParaRPr lang="ko-KR" alt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5922767" y="6786153"/>
            <a:ext cx="1861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Topic</a:t>
            </a:r>
          </a:p>
          <a:p>
            <a:pPr algn="ctr"/>
            <a:r>
              <a:rPr lang="en-US" altLang="ko-KR" sz="2400" dirty="0"/>
              <a:t>stream-result</a:t>
            </a:r>
            <a:endParaRPr lang="ko-KR" alt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1084800" y="2129080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Event streams</a:t>
            </a:r>
            <a:endParaRPr lang="ko-KR" altLang="en-US" sz="2800" dirty="0"/>
          </a:p>
        </p:txBody>
      </p:sp>
      <p:sp>
        <p:nvSpPr>
          <p:cNvPr id="86" name="TextBox 85"/>
          <p:cNvSpPr txBox="1"/>
          <p:nvPr/>
        </p:nvSpPr>
        <p:spPr>
          <a:xfrm>
            <a:off x="1222761" y="424997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1192578" y="3001184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9" name="TextBox 88"/>
          <p:cNvSpPr txBox="1"/>
          <p:nvPr/>
        </p:nvSpPr>
        <p:spPr>
          <a:xfrm>
            <a:off x="1200707" y="5470762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14</a:t>
            </a:r>
            <a:endParaRPr lang="ko-KR" altLang="en-US" sz="2800" dirty="0"/>
          </a:p>
        </p:txBody>
      </p:sp>
      <p:sp>
        <p:nvSpPr>
          <p:cNvPr id="90" name="TextBox 89"/>
          <p:cNvSpPr txBox="1"/>
          <p:nvPr/>
        </p:nvSpPr>
        <p:spPr>
          <a:xfrm>
            <a:off x="1222760" y="666304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5607297" y="4671863"/>
            <a:ext cx="8870703" cy="3713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7029" y="3690333"/>
            <a:ext cx="4385424" cy="1133633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6792087" y="3793291"/>
            <a:ext cx="3515307" cy="1110888"/>
            <a:chOff x="12094074" y="2970270"/>
            <a:chExt cx="3515307" cy="1110888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698221" y="4927211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6000"/>
                </a:solidFill>
              </a:rPr>
              <a:t>LogCounter.java</a:t>
            </a:r>
            <a:endParaRPr lang="ko-KR" altLang="en-US" sz="2800" dirty="0">
              <a:solidFill>
                <a:srgbClr val="FF6000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1395" y="5008127"/>
            <a:ext cx="855726" cy="3029261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4390108" y="5143500"/>
            <a:ext cx="1112265" cy="1025711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97973" y="4973091"/>
            <a:ext cx="1239924" cy="30642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527416" y="5958151"/>
            <a:ext cx="1669936" cy="598853"/>
            <a:chOff x="7914795" y="5972382"/>
            <a:chExt cx="1738688" cy="598853"/>
          </a:xfrm>
        </p:grpSpPr>
        <p:cxnSp>
          <p:nvCxnSpPr>
            <p:cNvPr id="96" name="직선 화살표 연결선 95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13291" y="5816548"/>
            <a:ext cx="1893993" cy="1405689"/>
            <a:chOff x="5999167" y="5896968"/>
            <a:chExt cx="1893993" cy="1405689"/>
          </a:xfrm>
        </p:grpSpPr>
        <p:sp>
          <p:nvSpPr>
            <p:cNvPr id="11" name="타원 10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9287118" y="5795893"/>
            <a:ext cx="1893993" cy="1405689"/>
            <a:chOff x="5999167" y="5896968"/>
            <a:chExt cx="1893993" cy="1405689"/>
          </a:xfrm>
        </p:grpSpPr>
        <p:sp>
          <p:nvSpPr>
            <p:cNvPr id="104" name="타원 103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1284574" y="5917366"/>
            <a:ext cx="1738688" cy="598853"/>
            <a:chOff x="7914795" y="5972382"/>
            <a:chExt cx="1738688" cy="598853"/>
          </a:xfrm>
        </p:grpSpPr>
        <p:cxnSp>
          <p:nvCxnSpPr>
            <p:cNvPr id="115" name="직선 화살표 연결선 114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083067" y="5810924"/>
            <a:ext cx="1893993" cy="1405689"/>
            <a:chOff x="5999167" y="5896968"/>
            <a:chExt cx="1893993" cy="1405689"/>
          </a:xfrm>
        </p:grpSpPr>
        <p:sp>
          <p:nvSpPr>
            <p:cNvPr id="119" name="타원 118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cxnSp>
        <p:nvCxnSpPr>
          <p:cNvPr id="121" name="직선 화살표 연결선 120"/>
          <p:cNvCxnSpPr/>
          <p:nvPr/>
        </p:nvCxnSpPr>
        <p:spPr>
          <a:xfrm>
            <a:off x="15274959" y="6444602"/>
            <a:ext cx="444134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293917" y="7344680"/>
            <a:ext cx="251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Read Stream</a:t>
            </a:r>
            <a:endParaRPr lang="ko-KR" altLang="en-US" sz="2800" dirty="0"/>
          </a:p>
        </p:txBody>
      </p:sp>
      <p:sp>
        <p:nvSpPr>
          <p:cNvPr id="123" name="TextBox 122"/>
          <p:cNvSpPr txBox="1"/>
          <p:nvPr/>
        </p:nvSpPr>
        <p:spPr>
          <a:xfrm>
            <a:off x="8363409" y="7382590"/>
            <a:ext cx="39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Grouping by auction ID</a:t>
            </a:r>
            <a:endParaRPr lang="ko-KR" alt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2202489" y="7366526"/>
            <a:ext cx="370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Window by 30s</a:t>
            </a:r>
            <a:endParaRPr lang="ko-KR" altLang="en-US" sz="28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22DE448-66C6-C291-34B2-5BD4FE37C3B7}"/>
              </a:ext>
            </a:extLst>
          </p:cNvPr>
          <p:cNvCxnSpPr/>
          <p:nvPr/>
        </p:nvCxnSpPr>
        <p:spPr>
          <a:xfrm>
            <a:off x="2062706" y="5795893"/>
            <a:ext cx="444134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Object 1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72674" y="1295795"/>
            <a:ext cx="1770858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grpSp>
        <p:nvGrpSpPr>
          <p:cNvPr id="63" name="그룹 1027"/>
          <p:cNvGrpSpPr/>
          <p:nvPr/>
        </p:nvGrpSpPr>
        <p:grpSpPr>
          <a:xfrm>
            <a:off x="731033" y="4969609"/>
            <a:ext cx="1480301" cy="1611467"/>
            <a:chOff x="16047523" y="5770986"/>
            <a:chExt cx="1480301" cy="1611467"/>
          </a:xfrm>
        </p:grpSpPr>
        <p:pic>
          <p:nvPicPr>
            <p:cNvPr id="64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70" name="그룹 1027"/>
          <p:cNvGrpSpPr/>
          <p:nvPr/>
        </p:nvGrpSpPr>
        <p:grpSpPr>
          <a:xfrm>
            <a:off x="16128984" y="5082564"/>
            <a:ext cx="1480301" cy="1611467"/>
            <a:chOff x="16047523" y="5770986"/>
            <a:chExt cx="1480301" cy="1611467"/>
          </a:xfrm>
        </p:grpSpPr>
        <p:pic>
          <p:nvPicPr>
            <p:cNvPr id="71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sp>
        <p:nvSpPr>
          <p:cNvPr id="3" name="직사각형 2"/>
          <p:cNvSpPr>
            <a:spLocks noChangeAspect="1"/>
          </p:cNvSpPr>
          <p:nvPr/>
        </p:nvSpPr>
        <p:spPr>
          <a:xfrm>
            <a:off x="2841933" y="2880294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>
            <a:spLocks noChangeAspect="1"/>
          </p:cNvSpPr>
          <p:nvPr/>
        </p:nvSpPr>
        <p:spPr>
          <a:xfrm>
            <a:off x="2841274" y="410001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>
            <a:spLocks noChangeAspect="1"/>
          </p:cNvSpPr>
          <p:nvPr/>
        </p:nvSpPr>
        <p:spPr>
          <a:xfrm>
            <a:off x="2841274" y="5317029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>
            <a:spLocks noChangeAspect="1"/>
          </p:cNvSpPr>
          <p:nvPr/>
        </p:nvSpPr>
        <p:spPr>
          <a:xfrm>
            <a:off x="2841274" y="655182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17199" y="8065350"/>
            <a:ext cx="1107996" cy="10236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6000" dirty="0"/>
              <a:t>. . .</a:t>
            </a:r>
            <a:endParaRPr lang="ko-KR" alt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5922767" y="6786153"/>
            <a:ext cx="1861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Topic</a:t>
            </a:r>
          </a:p>
          <a:p>
            <a:pPr algn="ctr"/>
            <a:r>
              <a:rPr lang="en-US" altLang="ko-KR" sz="2400" dirty="0"/>
              <a:t>stream-result</a:t>
            </a:r>
            <a:endParaRPr lang="ko-KR" alt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1084800" y="2129080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Event streams</a:t>
            </a:r>
            <a:endParaRPr lang="ko-KR" altLang="en-US" sz="2800" dirty="0"/>
          </a:p>
        </p:txBody>
      </p:sp>
      <p:sp>
        <p:nvSpPr>
          <p:cNvPr id="86" name="TextBox 85"/>
          <p:cNvSpPr txBox="1"/>
          <p:nvPr/>
        </p:nvSpPr>
        <p:spPr>
          <a:xfrm>
            <a:off x="1222761" y="424997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1192578" y="3001184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9" name="TextBox 88"/>
          <p:cNvSpPr txBox="1"/>
          <p:nvPr/>
        </p:nvSpPr>
        <p:spPr>
          <a:xfrm>
            <a:off x="1200707" y="5470762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14</a:t>
            </a:r>
            <a:endParaRPr lang="ko-KR" altLang="en-US" sz="2800" dirty="0"/>
          </a:p>
        </p:txBody>
      </p:sp>
      <p:sp>
        <p:nvSpPr>
          <p:cNvPr id="90" name="TextBox 89"/>
          <p:cNvSpPr txBox="1"/>
          <p:nvPr/>
        </p:nvSpPr>
        <p:spPr>
          <a:xfrm>
            <a:off x="1222760" y="666304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5607297" y="4671863"/>
            <a:ext cx="8870703" cy="3713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7029" y="3690333"/>
            <a:ext cx="4385424" cy="1133633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6705093" y="3748065"/>
            <a:ext cx="3515307" cy="1110888"/>
            <a:chOff x="12094074" y="2970270"/>
            <a:chExt cx="3515307" cy="1110888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79037" y="4941688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LogCounter.java</a:t>
            </a:r>
            <a:endParaRPr lang="ko-KR" altLang="en-US" sz="2800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1395" y="5008127"/>
            <a:ext cx="1239924" cy="3029261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225195" y="4727026"/>
            <a:ext cx="1277178" cy="1442185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97973" y="4973091"/>
            <a:ext cx="1239924" cy="30642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527416" y="5958151"/>
            <a:ext cx="1669936" cy="598853"/>
            <a:chOff x="7914795" y="5972382"/>
            <a:chExt cx="1738688" cy="598853"/>
          </a:xfrm>
        </p:grpSpPr>
        <p:cxnSp>
          <p:nvCxnSpPr>
            <p:cNvPr id="96" name="직선 화살표 연결선 95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13291" y="5816548"/>
            <a:ext cx="1893993" cy="1405689"/>
            <a:chOff x="5999167" y="5896968"/>
            <a:chExt cx="1893993" cy="1405689"/>
          </a:xfrm>
        </p:grpSpPr>
        <p:sp>
          <p:nvSpPr>
            <p:cNvPr id="11" name="타원 10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9287118" y="5795893"/>
            <a:ext cx="1893993" cy="1405689"/>
            <a:chOff x="5999167" y="5896968"/>
            <a:chExt cx="1893993" cy="1405689"/>
          </a:xfrm>
        </p:grpSpPr>
        <p:sp>
          <p:nvSpPr>
            <p:cNvPr id="104" name="타원 103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1284574" y="5917366"/>
            <a:ext cx="1738688" cy="598853"/>
            <a:chOff x="7914795" y="5972382"/>
            <a:chExt cx="1738688" cy="598853"/>
          </a:xfrm>
        </p:grpSpPr>
        <p:cxnSp>
          <p:nvCxnSpPr>
            <p:cNvPr id="115" name="직선 화살표 연결선 114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083067" y="5810924"/>
            <a:ext cx="1893993" cy="1405689"/>
            <a:chOff x="5999167" y="5896968"/>
            <a:chExt cx="1893993" cy="1405689"/>
          </a:xfrm>
        </p:grpSpPr>
        <p:sp>
          <p:nvSpPr>
            <p:cNvPr id="119" name="타원 118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cxnSp>
        <p:nvCxnSpPr>
          <p:cNvPr id="121" name="직선 화살표 연결선 120"/>
          <p:cNvCxnSpPr/>
          <p:nvPr/>
        </p:nvCxnSpPr>
        <p:spPr>
          <a:xfrm>
            <a:off x="15274959" y="6444602"/>
            <a:ext cx="444134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293917" y="7344680"/>
            <a:ext cx="251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Read Stream</a:t>
            </a:r>
            <a:endParaRPr lang="ko-KR" altLang="en-US" sz="2800" dirty="0"/>
          </a:p>
        </p:txBody>
      </p:sp>
      <p:sp>
        <p:nvSpPr>
          <p:cNvPr id="123" name="TextBox 122"/>
          <p:cNvSpPr txBox="1"/>
          <p:nvPr/>
        </p:nvSpPr>
        <p:spPr>
          <a:xfrm>
            <a:off x="8363409" y="7382590"/>
            <a:ext cx="39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Grouping by auction ID</a:t>
            </a:r>
            <a:endParaRPr lang="ko-KR" alt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2202489" y="7411660"/>
            <a:ext cx="370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Window by 30s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46" y="2177950"/>
            <a:ext cx="17110979" cy="69110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9910" y="5653905"/>
            <a:ext cx="16592550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8B6EE-446D-7B20-926A-8BF1DA1F01A4}"/>
              </a:ext>
            </a:extLst>
          </p:cNvPr>
          <p:cNvSpPr txBox="1"/>
          <p:nvPr/>
        </p:nvSpPr>
        <p:spPr>
          <a:xfrm>
            <a:off x="1310901" y="2756919"/>
            <a:ext cx="8062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Test with shell script</a:t>
            </a:r>
            <a:br>
              <a:rPr lang="en-US" altLang="ko-KR" sz="2800" dirty="0"/>
            </a:br>
            <a:r>
              <a:rPr lang="en-US" altLang="ko-KR" sz="2800" dirty="0"/>
              <a:t>${KAFKA_HOME}/bin/</a:t>
            </a:r>
            <a:r>
              <a:rPr lang="en-US" altLang="ko-KR" sz="2800" dirty="0" err="1"/>
              <a:t>kafka</a:t>
            </a:r>
            <a:r>
              <a:rPr lang="en-US" altLang="ko-KR" sz="2800" dirty="0"/>
              <a:t>-console-</a:t>
            </a:r>
            <a:r>
              <a:rPr lang="en-US" altLang="ko-KR" sz="2800" dirty="0" err="1"/>
              <a:t>consumer.sh</a:t>
            </a:r>
            <a:r>
              <a:rPr lang="en-US" altLang="ko-KR" sz="2800" dirty="0"/>
              <a:t> \</a:t>
            </a:r>
            <a:br>
              <a:rPr lang="en-US" altLang="ko-KR" sz="2800" dirty="0"/>
            </a:br>
            <a:r>
              <a:rPr lang="en-US" altLang="ko-KR" sz="2800" dirty="0"/>
              <a:t>&gt; --bootstrap-server {</a:t>
            </a:r>
            <a:r>
              <a:rPr lang="en-US" altLang="ko-KR" sz="2800" dirty="0" err="1"/>
              <a:t>your_kafka_public_ip</a:t>
            </a:r>
            <a:r>
              <a:rPr lang="en-US" altLang="ko-KR" sz="2800" dirty="0"/>
              <a:t>}:{port} \</a:t>
            </a:r>
            <a:br>
              <a:rPr lang="en-US" altLang="ko-KR" sz="2800" dirty="0"/>
            </a:br>
            <a:r>
              <a:rPr lang="en-US" altLang="ko-KR" sz="2800" dirty="0"/>
              <a:t>&gt; --topic topic-name</a:t>
            </a:r>
            <a:br>
              <a:rPr lang="en-US" altLang="ko-KR" sz="2800" dirty="0"/>
            </a:br>
            <a:r>
              <a:rPr lang="en-US" altLang="ko-KR" sz="2800" dirty="0"/>
              <a:t>&gt; --group group-name</a:t>
            </a:r>
            <a:endParaRPr lang="ko-KR" altLang="en-US" sz="2800" dirty="0"/>
          </a:p>
        </p:txBody>
      </p:sp>
      <p:pic>
        <p:nvPicPr>
          <p:cNvPr id="111" name="Object 1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79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22258" y="5625342"/>
            <a:ext cx="340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aggregated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72674" y="1295795"/>
            <a:ext cx="17708587" cy="8598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grpSp>
        <p:nvGrpSpPr>
          <p:cNvPr id="63" name="그룹 1027"/>
          <p:cNvGrpSpPr/>
          <p:nvPr/>
        </p:nvGrpSpPr>
        <p:grpSpPr>
          <a:xfrm>
            <a:off x="731033" y="4969609"/>
            <a:ext cx="1480301" cy="1611467"/>
            <a:chOff x="16047523" y="5770986"/>
            <a:chExt cx="1480301" cy="1611467"/>
          </a:xfrm>
        </p:grpSpPr>
        <p:pic>
          <p:nvPicPr>
            <p:cNvPr id="64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70" name="그룹 1027"/>
          <p:cNvGrpSpPr/>
          <p:nvPr/>
        </p:nvGrpSpPr>
        <p:grpSpPr>
          <a:xfrm>
            <a:off x="16128984" y="5082564"/>
            <a:ext cx="1480301" cy="1611467"/>
            <a:chOff x="16047523" y="5770986"/>
            <a:chExt cx="1480301" cy="1611467"/>
          </a:xfrm>
        </p:grpSpPr>
        <p:pic>
          <p:nvPicPr>
            <p:cNvPr id="71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sp>
        <p:nvSpPr>
          <p:cNvPr id="3" name="직사각형 2"/>
          <p:cNvSpPr>
            <a:spLocks noChangeAspect="1"/>
          </p:cNvSpPr>
          <p:nvPr/>
        </p:nvSpPr>
        <p:spPr>
          <a:xfrm>
            <a:off x="2841933" y="2880294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>
            <a:spLocks noChangeAspect="1"/>
          </p:cNvSpPr>
          <p:nvPr/>
        </p:nvSpPr>
        <p:spPr>
          <a:xfrm>
            <a:off x="2841274" y="410001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>
            <a:spLocks noChangeAspect="1"/>
          </p:cNvSpPr>
          <p:nvPr/>
        </p:nvSpPr>
        <p:spPr>
          <a:xfrm>
            <a:off x="2841274" y="5317029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>
            <a:spLocks noChangeAspect="1"/>
          </p:cNvSpPr>
          <p:nvPr/>
        </p:nvSpPr>
        <p:spPr>
          <a:xfrm>
            <a:off x="2841274" y="6551825"/>
            <a:ext cx="1230645" cy="12306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17199" y="8065350"/>
            <a:ext cx="1107996" cy="10236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6000" dirty="0"/>
              <a:t>. . .</a:t>
            </a:r>
            <a:endParaRPr lang="ko-KR" alt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5922767" y="6786153"/>
            <a:ext cx="1861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Topic</a:t>
            </a:r>
          </a:p>
          <a:p>
            <a:pPr algn="ctr"/>
            <a:r>
              <a:rPr lang="en-US" altLang="ko-KR" sz="2400" dirty="0"/>
              <a:t>stream-result</a:t>
            </a:r>
            <a:endParaRPr lang="ko-KR" alt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1084800" y="2129080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Event streams</a:t>
            </a:r>
            <a:endParaRPr lang="ko-KR" altLang="en-US" sz="2800" dirty="0"/>
          </a:p>
        </p:txBody>
      </p:sp>
      <p:sp>
        <p:nvSpPr>
          <p:cNvPr id="86" name="TextBox 85"/>
          <p:cNvSpPr txBox="1"/>
          <p:nvPr/>
        </p:nvSpPr>
        <p:spPr>
          <a:xfrm>
            <a:off x="1222761" y="424997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1192578" y="3001184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89" name="TextBox 88"/>
          <p:cNvSpPr txBox="1"/>
          <p:nvPr/>
        </p:nvSpPr>
        <p:spPr>
          <a:xfrm>
            <a:off x="1200707" y="5470762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Bid</a:t>
            </a:r>
          </a:p>
          <a:p>
            <a:pPr algn="ctr"/>
            <a:r>
              <a:rPr lang="en-US" altLang="ko-KR" sz="2800" dirty="0"/>
              <a:t>id: 14</a:t>
            </a:r>
            <a:endParaRPr lang="ko-KR" altLang="en-US" sz="2800" dirty="0"/>
          </a:p>
        </p:txBody>
      </p:sp>
      <p:sp>
        <p:nvSpPr>
          <p:cNvPr id="90" name="TextBox 89"/>
          <p:cNvSpPr txBox="1"/>
          <p:nvPr/>
        </p:nvSpPr>
        <p:spPr>
          <a:xfrm>
            <a:off x="1222760" y="6663043"/>
            <a:ext cx="4511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Click</a:t>
            </a:r>
          </a:p>
          <a:p>
            <a:pPr algn="ctr"/>
            <a:r>
              <a:rPr lang="en-US" altLang="ko-KR" sz="2800" dirty="0"/>
              <a:t>id: 13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5607297" y="4671863"/>
            <a:ext cx="8870703" cy="3713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7029" y="3690333"/>
            <a:ext cx="4385424" cy="1133633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6705093" y="3748065"/>
            <a:ext cx="3515307" cy="1110888"/>
            <a:chOff x="12094074" y="2970270"/>
            <a:chExt cx="3515307" cy="1110888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79037" y="4941688"/>
            <a:ext cx="48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LogCounter.java</a:t>
            </a:r>
            <a:endParaRPr lang="ko-KR" altLang="en-US" sz="2800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1395" y="5008127"/>
            <a:ext cx="1239924" cy="3029261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225195" y="4727026"/>
            <a:ext cx="1277178" cy="1442185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97973" y="4973091"/>
            <a:ext cx="1239924" cy="30642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527416" y="5958151"/>
            <a:ext cx="1669936" cy="598853"/>
            <a:chOff x="7914795" y="5972382"/>
            <a:chExt cx="1738688" cy="598853"/>
          </a:xfrm>
        </p:grpSpPr>
        <p:cxnSp>
          <p:nvCxnSpPr>
            <p:cNvPr id="96" name="직선 화살표 연결선 95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13291" y="5816548"/>
            <a:ext cx="1893993" cy="1405689"/>
            <a:chOff x="5999167" y="5896968"/>
            <a:chExt cx="1893993" cy="1405689"/>
          </a:xfrm>
        </p:grpSpPr>
        <p:sp>
          <p:nvSpPr>
            <p:cNvPr id="11" name="타원 10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9287118" y="5795893"/>
            <a:ext cx="1893993" cy="1405689"/>
            <a:chOff x="5999167" y="5896968"/>
            <a:chExt cx="1893993" cy="1405689"/>
          </a:xfrm>
        </p:grpSpPr>
        <p:sp>
          <p:nvSpPr>
            <p:cNvPr id="104" name="타원 103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11284574" y="5917366"/>
            <a:ext cx="1738688" cy="598853"/>
            <a:chOff x="7914795" y="5972382"/>
            <a:chExt cx="1738688" cy="598853"/>
          </a:xfrm>
        </p:grpSpPr>
        <p:cxnSp>
          <p:nvCxnSpPr>
            <p:cNvPr id="115" name="직선 화살표 연결선 114"/>
            <p:cNvCxnSpPr/>
            <p:nvPr/>
          </p:nvCxnSpPr>
          <p:spPr>
            <a:xfrm flipV="1">
              <a:off x="7914795" y="6566335"/>
              <a:ext cx="1738688" cy="4900"/>
            </a:xfrm>
            <a:prstGeom prst="straightConnector1">
              <a:avLst/>
            </a:prstGeom>
            <a:ln w="12700">
              <a:headEnd w="lg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966995" y="5972382"/>
              <a:ext cx="145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Stream</a:t>
              </a:r>
              <a:endParaRPr lang="ko-KR" altLang="en-US" sz="2800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083067" y="5810924"/>
            <a:ext cx="1893993" cy="1405689"/>
            <a:chOff x="5999167" y="5896968"/>
            <a:chExt cx="1893993" cy="1405689"/>
          </a:xfrm>
        </p:grpSpPr>
        <p:sp>
          <p:nvSpPr>
            <p:cNvPr id="119" name="타원 118"/>
            <p:cNvSpPr/>
            <p:nvPr/>
          </p:nvSpPr>
          <p:spPr>
            <a:xfrm>
              <a:off x="6271089" y="5896968"/>
              <a:ext cx="1386447" cy="14056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999167" y="6327768"/>
              <a:ext cx="1893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Processor</a:t>
              </a:r>
              <a:endParaRPr lang="ko-KR" altLang="en-US" sz="2400" dirty="0"/>
            </a:p>
          </p:txBody>
        </p:sp>
      </p:grpSp>
      <p:cxnSp>
        <p:nvCxnSpPr>
          <p:cNvPr id="121" name="직선 화살표 연결선 120"/>
          <p:cNvCxnSpPr/>
          <p:nvPr/>
        </p:nvCxnSpPr>
        <p:spPr>
          <a:xfrm>
            <a:off x="15274959" y="6444602"/>
            <a:ext cx="444134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293917" y="7344680"/>
            <a:ext cx="251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Read Stream</a:t>
            </a:r>
            <a:endParaRPr lang="ko-KR" altLang="en-US" sz="2800" dirty="0"/>
          </a:p>
        </p:txBody>
      </p:sp>
      <p:sp>
        <p:nvSpPr>
          <p:cNvPr id="123" name="TextBox 122"/>
          <p:cNvSpPr txBox="1"/>
          <p:nvPr/>
        </p:nvSpPr>
        <p:spPr>
          <a:xfrm>
            <a:off x="8363409" y="7382590"/>
            <a:ext cx="39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Grouping by auction ID</a:t>
            </a:r>
            <a:endParaRPr lang="ko-KR" alt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2202489" y="7411660"/>
            <a:ext cx="370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Window by 30s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46" y="2177950"/>
            <a:ext cx="17110979" cy="69110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9910" y="5653905"/>
            <a:ext cx="16592550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8B6EE-446D-7B20-926A-8BF1DA1F01A4}"/>
              </a:ext>
            </a:extLst>
          </p:cNvPr>
          <p:cNvSpPr txBox="1"/>
          <p:nvPr/>
        </p:nvSpPr>
        <p:spPr>
          <a:xfrm>
            <a:off x="1310901" y="2756919"/>
            <a:ext cx="8062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Test with shell script</a:t>
            </a:r>
            <a:br>
              <a:rPr lang="en-US" altLang="ko-KR" sz="2800" dirty="0"/>
            </a:br>
            <a:r>
              <a:rPr lang="en-US" altLang="ko-KR" sz="2800" dirty="0"/>
              <a:t>${KAFKA_HOME}/bin/</a:t>
            </a:r>
            <a:r>
              <a:rPr lang="en-US" altLang="ko-KR" sz="2800" dirty="0" err="1"/>
              <a:t>kafka</a:t>
            </a:r>
            <a:r>
              <a:rPr lang="en-US" altLang="ko-KR" sz="2800" dirty="0"/>
              <a:t>-console-</a:t>
            </a:r>
            <a:r>
              <a:rPr lang="en-US" altLang="ko-KR" sz="2800" dirty="0" err="1"/>
              <a:t>consumer.sh</a:t>
            </a:r>
            <a:r>
              <a:rPr lang="en-US" altLang="ko-KR" sz="2800" dirty="0"/>
              <a:t> \</a:t>
            </a:r>
            <a:br>
              <a:rPr lang="en-US" altLang="ko-KR" sz="2800" dirty="0"/>
            </a:br>
            <a:r>
              <a:rPr lang="en-US" altLang="ko-KR" sz="2800" dirty="0"/>
              <a:t>&gt; --bootstrap-server {</a:t>
            </a:r>
            <a:r>
              <a:rPr lang="en-US" altLang="ko-KR" sz="2800" dirty="0" err="1"/>
              <a:t>your_kafka_public_ip</a:t>
            </a:r>
            <a:r>
              <a:rPr lang="en-US" altLang="ko-KR" sz="2800" dirty="0"/>
              <a:t>}:{port} \</a:t>
            </a:r>
            <a:br>
              <a:rPr lang="en-US" altLang="ko-KR" sz="2800" dirty="0"/>
            </a:br>
            <a:r>
              <a:rPr lang="en-US" altLang="ko-KR" sz="2800" dirty="0"/>
              <a:t>&gt; --topic topic-name</a:t>
            </a:r>
            <a:br>
              <a:rPr lang="en-US" altLang="ko-KR" sz="2800" dirty="0"/>
            </a:br>
            <a:r>
              <a:rPr lang="en-US" altLang="ko-KR" sz="2800" dirty="0"/>
              <a:t>&gt; --group group-name</a:t>
            </a: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A8E72D-5DAC-AA6A-563F-C87F1E9E9A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25829" y="3132423"/>
            <a:ext cx="1954474" cy="1811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C8C6D-346C-6FBE-BF53-A95481108652}"/>
              </a:ext>
            </a:extLst>
          </p:cNvPr>
          <p:cNvSpPr txBox="1"/>
          <p:nvPr/>
        </p:nvSpPr>
        <p:spPr>
          <a:xfrm>
            <a:off x="12492886" y="3244603"/>
            <a:ext cx="4704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&lt;&lt; Consumed message:</a:t>
            </a:r>
            <a:br>
              <a:rPr lang="en-US" altLang="ko-KR" sz="2800" dirty="0"/>
            </a:br>
            <a:r>
              <a:rPr lang="en-US" altLang="ko-KR" sz="2800" dirty="0"/>
              <a:t>[click | bid] [auction id] [count]</a:t>
            </a:r>
            <a:endParaRPr lang="ko-KR" altLang="en-US" sz="2800" dirty="0"/>
          </a:p>
        </p:txBody>
      </p:sp>
      <p:pic>
        <p:nvPicPr>
          <p:cNvPr id="111" name="Object 1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5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 flipH="1">
            <a:off x="9214010" y="3720983"/>
            <a:ext cx="4583963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9206179" y="3720983"/>
            <a:ext cx="15661" cy="160644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459421" y="3944897"/>
            <a:ext cx="445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Stream processing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13FC4-A165-252D-7B69-A4839896726B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65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3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142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5" y="1326970"/>
            <a:ext cx="3677424" cy="164048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40572" y="5363478"/>
            <a:ext cx="1480301" cy="1611467"/>
            <a:chOff x="16047523" y="5770986"/>
            <a:chExt cx="1480301" cy="161146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523" y="5770986"/>
              <a:ext cx="1480301" cy="161146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72674" y="5211042"/>
            <a:ext cx="1007648" cy="1005751"/>
            <a:chOff x="7484409" y="5264100"/>
            <a:chExt cx="1007648" cy="10057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7484409" y="5900519"/>
              <a:ext cx="1007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Auction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38553" y="7468259"/>
            <a:ext cx="675891" cy="984137"/>
            <a:chOff x="7660316" y="5264100"/>
            <a:chExt cx="675891" cy="984137"/>
          </a:xfrm>
        </p:grpSpPr>
        <p:grpSp>
          <p:nvGrpSpPr>
            <p:cNvPr id="137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39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660316" y="5878905"/>
              <a:ext cx="675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54008" y="6344289"/>
            <a:ext cx="876907" cy="1010679"/>
            <a:chOff x="7556984" y="5264100"/>
            <a:chExt cx="876906" cy="1010679"/>
          </a:xfrm>
        </p:grpSpPr>
        <p:grpSp>
          <p:nvGrpSpPr>
            <p:cNvPr id="179" name="그룹 1011"/>
            <p:cNvGrpSpPr/>
            <p:nvPr/>
          </p:nvGrpSpPr>
          <p:grpSpPr>
            <a:xfrm>
              <a:off x="7660316" y="5264100"/>
              <a:ext cx="636219" cy="570812"/>
              <a:chOff x="6597755" y="5103002"/>
              <a:chExt cx="807592" cy="724568"/>
            </a:xfrm>
          </p:grpSpPr>
          <p:pic>
            <p:nvPicPr>
              <p:cNvPr id="181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97755" y="5103002"/>
                <a:ext cx="807592" cy="724568"/>
              </a:xfrm>
              <a:prstGeom prst="rect">
                <a:avLst/>
              </a:prstGeom>
            </p:spPr>
          </p:pic>
        </p:grpSp>
        <p:sp>
          <p:nvSpPr>
            <p:cNvPr id="180" name="TextBox 179"/>
            <p:cNvSpPr txBox="1"/>
            <p:nvPr/>
          </p:nvSpPr>
          <p:spPr>
            <a:xfrm>
              <a:off x="7556984" y="5905447"/>
              <a:ext cx="87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Notice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886" y="4007217"/>
            <a:ext cx="636219" cy="1033978"/>
            <a:chOff x="11520485" y="4960711"/>
            <a:chExt cx="636219" cy="1033978"/>
          </a:xfrm>
        </p:grpSpPr>
        <p:pic>
          <p:nvPicPr>
            <p:cNvPr id="207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0485" y="4960711"/>
              <a:ext cx="636219" cy="570812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11543368" y="562535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E6C7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Bid</a:t>
              </a:r>
              <a:endParaRPr lang="ko-KR" altLang="en-US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cxnSp>
        <p:nvCxnSpPr>
          <p:cNvPr id="211" name="직선 화살표 연결선 210"/>
          <p:cNvCxnSpPr/>
          <p:nvPr/>
        </p:nvCxnSpPr>
        <p:spPr>
          <a:xfrm flipH="1" flipV="1">
            <a:off x="12331806" y="8037388"/>
            <a:ext cx="1823331" cy="165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1293134" y="5595151"/>
            <a:ext cx="1017980" cy="5035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1363346" y="6431573"/>
            <a:ext cx="921427" cy="16529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H="1">
            <a:off x="1372813" y="6838779"/>
            <a:ext cx="901817" cy="8402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1349414" y="4441297"/>
            <a:ext cx="954112" cy="121702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H="1">
            <a:off x="3963505" y="6257639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73" y="7537036"/>
            <a:ext cx="613956" cy="745257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684899" y="8375455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system.log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2" y="7514654"/>
            <a:ext cx="668011" cy="81087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089253" y="8385257"/>
            <a:ext cx="12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access.log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393" y="5458964"/>
            <a:ext cx="2487132" cy="6397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96" y="7514655"/>
            <a:ext cx="2286005" cy="104546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12" y="5633439"/>
            <a:ext cx="1685116" cy="16851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47" y="7709764"/>
            <a:ext cx="2814918" cy="61576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685800" y="2095500"/>
            <a:ext cx="800516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/>
          <p:cNvCxnSpPr/>
          <p:nvPr/>
        </p:nvCxnSpPr>
        <p:spPr>
          <a:xfrm flipH="1">
            <a:off x="3942498" y="6566335"/>
            <a:ext cx="4088816" cy="94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7628624" y="2095500"/>
            <a:ext cx="10278376" cy="70866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029"/>
          <p:cNvGrpSpPr/>
          <p:nvPr/>
        </p:nvGrpSpPr>
        <p:grpSpPr>
          <a:xfrm>
            <a:off x="402048" y="1475177"/>
            <a:ext cx="884946" cy="917021"/>
            <a:chOff x="16363800" y="4154512"/>
            <a:chExt cx="884946" cy="917021"/>
          </a:xfrm>
        </p:grpSpPr>
        <p:pic>
          <p:nvPicPr>
            <p:cNvPr id="15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grpSp>
        <p:nvGrpSpPr>
          <p:cNvPr id="151" name="그룹 1029"/>
          <p:cNvGrpSpPr/>
          <p:nvPr/>
        </p:nvGrpSpPr>
        <p:grpSpPr>
          <a:xfrm>
            <a:off x="8160859" y="1509628"/>
            <a:ext cx="884946" cy="917021"/>
            <a:chOff x="16363800" y="4154512"/>
            <a:chExt cx="884946" cy="917021"/>
          </a:xfrm>
        </p:grpSpPr>
        <p:pic>
          <p:nvPicPr>
            <p:cNvPr id="152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63800" y="4154512"/>
              <a:ext cx="884946" cy="917021"/>
            </a:xfrm>
            <a:prstGeom prst="rect">
              <a:avLst/>
            </a:prstGeom>
          </p:spPr>
        </p:pic>
      </p:grpSp>
      <p:cxnSp>
        <p:nvCxnSpPr>
          <p:cNvPr id="155" name="직선 화살표 연결선 154"/>
          <p:cNvCxnSpPr/>
          <p:nvPr/>
        </p:nvCxnSpPr>
        <p:spPr>
          <a:xfrm flipH="1" flipV="1">
            <a:off x="10049970" y="5738470"/>
            <a:ext cx="3513630" cy="742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10000586" y="6124201"/>
            <a:ext cx="3456898" cy="1085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5051773" y="6264655"/>
            <a:ext cx="1" cy="130766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4040102" y="2995700"/>
            <a:ext cx="3515307" cy="1110888"/>
            <a:chOff x="12094074" y="2970270"/>
            <a:chExt cx="3515307" cy="1110888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074" y="2970270"/>
              <a:ext cx="2113397" cy="1110888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4155137" y="3265701"/>
              <a:ext cx="1454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kern="0" dirty="0">
                  <a:latin typeface="Gadugi" panose="020B0502040204020203" pitchFamily="34" charset="0"/>
                  <a:ea typeface="Gadugi" panose="020B0502040204020203" pitchFamily="34" charset="0"/>
                  <a:cs typeface="Calibri Light" panose="020F0302020204030204" pitchFamily="34" charset="0"/>
                </a:rPr>
                <a:t>Streams</a:t>
              </a:r>
              <a:endParaRPr lang="ko-KR" altLang="en-US" sz="2800" kern="0" dirty="0">
                <a:latin typeface="Gadugi" panose="020B0502040204020203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68" name="직선 화살표 연결선 167"/>
          <p:cNvCxnSpPr/>
          <p:nvPr/>
        </p:nvCxnSpPr>
        <p:spPr>
          <a:xfrm flipV="1">
            <a:off x="8913303" y="3475274"/>
            <a:ext cx="15661" cy="183678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 flipH="1">
            <a:off x="9214010" y="3720983"/>
            <a:ext cx="4583963" cy="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8047" y="648942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로그 적재 및 집계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3495" y="516479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37907" y="4871855"/>
            <a:ext cx="233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Collect raw logs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76744" y="6720217"/>
            <a:ext cx="2319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</a:p>
          <a:p>
            <a:pPr algn="ctr"/>
            <a:r>
              <a:rPr lang="en-US" altLang="ko-KR" sz="2000" dirty="0">
                <a:solidFill>
                  <a:srgbClr val="FFE6C7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{server}.{type}.log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094950" y="6431573"/>
            <a:ext cx="2976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4.2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Filter click / bid logs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274959" y="6566335"/>
            <a:ext cx="148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4.1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save all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216388" y="8174435"/>
            <a:ext cx="1499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 flipV="1">
            <a:off x="8936879" y="3493935"/>
            <a:ext cx="4861094" cy="1976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9206179" y="3720983"/>
            <a:ext cx="15661" cy="160644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46181" y="2816752"/>
            <a:ext cx="317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Filtered logs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459421" y="3944897"/>
            <a:ext cx="445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Stream processing result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 flipH="1" flipV="1">
            <a:off x="8601204" y="4235885"/>
            <a:ext cx="7249" cy="107617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1372320" y="4221840"/>
            <a:ext cx="7228884" cy="280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645352" y="3687275"/>
            <a:ext cx="2387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7.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Consume result </a:t>
            </a:r>
          </a:p>
        </p:txBody>
      </p:sp>
      <p:grpSp>
        <p:nvGrpSpPr>
          <p:cNvPr id="129" name="그룹 1007"/>
          <p:cNvGrpSpPr/>
          <p:nvPr/>
        </p:nvGrpSpPr>
        <p:grpSpPr>
          <a:xfrm>
            <a:off x="5535139" y="2593815"/>
            <a:ext cx="924539" cy="803771"/>
            <a:chOff x="4043138" y="3046020"/>
            <a:chExt cx="924539" cy="803771"/>
          </a:xfrm>
        </p:grpSpPr>
        <p:pic>
          <p:nvPicPr>
            <p:cNvPr id="130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3138" y="3046020"/>
              <a:ext cx="924539" cy="803771"/>
            </a:xfrm>
            <a:prstGeom prst="rect">
              <a:avLst/>
            </a:prstGeom>
          </p:spPr>
        </p:pic>
      </p:grpSp>
      <p:cxnSp>
        <p:nvCxnSpPr>
          <p:cNvPr id="131" name="직선 화살표 연결선 130"/>
          <p:cNvCxnSpPr/>
          <p:nvPr/>
        </p:nvCxnSpPr>
        <p:spPr>
          <a:xfrm flipH="1" flipV="1">
            <a:off x="792461" y="3051678"/>
            <a:ext cx="4500317" cy="1803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85325" y="3051677"/>
            <a:ext cx="7136" cy="749944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522427" y="2520454"/>
            <a:ext cx="3380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Polling every 30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55AF0-378C-DFF4-F451-9646BE3754FA}"/>
              </a:ext>
            </a:extLst>
          </p:cNvPr>
          <p:cNvSpPr txBox="1"/>
          <p:nvPr/>
        </p:nvSpPr>
        <p:spPr>
          <a:xfrm>
            <a:off x="4434926" y="5638800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0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Produce logs</a:t>
            </a:r>
          </a:p>
        </p:txBody>
      </p:sp>
      <p:pic>
        <p:nvPicPr>
          <p:cNvPr id="73" name="Object 1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72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17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3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14CE22-85B9-08F2-96AD-AA9EE49643B2}"/>
              </a:ext>
            </a:extLst>
          </p:cNvPr>
          <p:cNvSpPr txBox="1"/>
          <p:nvPr/>
        </p:nvSpPr>
        <p:spPr>
          <a:xfrm>
            <a:off x="11679499" y="2988208"/>
            <a:ext cx="455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클라이언트 단에서 처리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6FFCE-95DD-EA7C-1103-B2AC026AF870}"/>
              </a:ext>
            </a:extLst>
          </p:cNvPr>
          <p:cNvSpPr txBox="1"/>
          <p:nvPr/>
        </p:nvSpPr>
        <p:spPr>
          <a:xfrm>
            <a:off x="11679499" y="3960229"/>
            <a:ext cx="581967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Debounce, Throttling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으로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더블클릭 방지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다른 브라우저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다른 사용자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2187" y="3464376"/>
            <a:ext cx="8093089" cy="5399103"/>
            <a:chOff x="562187" y="3464376"/>
            <a:chExt cx="8093089" cy="53991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187" y="3464376"/>
              <a:ext cx="8093089" cy="53991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2620" y="2350212"/>
            <a:ext cx="8491346" cy="2728096"/>
            <a:chOff x="9052620" y="2350212"/>
            <a:chExt cx="8491346" cy="2728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620" y="2350212"/>
              <a:ext cx="8491346" cy="2728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7456" y="5241033"/>
            <a:ext cx="8491346" cy="4687805"/>
            <a:chOff x="9017456" y="5241033"/>
            <a:chExt cx="8491346" cy="4687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7456" y="5241033"/>
              <a:ext cx="8491346" cy="4687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437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14CF70-933C-76E5-5296-E13C9C023CAB}"/>
              </a:ext>
            </a:extLst>
          </p:cNvPr>
          <p:cNvSpPr txBox="1"/>
          <p:nvPr/>
        </p:nvSpPr>
        <p:spPr>
          <a:xfrm>
            <a:off x="11645632" y="2900006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비관적 </a:t>
            </a:r>
            <a:r>
              <a:rPr lang="ko-KR" altLang="en-US" sz="2800" dirty="0" err="1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낙관적 </a:t>
            </a:r>
            <a:r>
              <a:rPr lang="ko-KR" altLang="en-US" sz="2800" dirty="0" err="1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54D13-27D2-1187-CC91-DF865281D9AE}"/>
              </a:ext>
            </a:extLst>
          </p:cNvPr>
          <p:cNvSpPr txBox="1"/>
          <p:nvPr/>
        </p:nvSpPr>
        <p:spPr>
          <a:xfrm>
            <a:off x="11287992" y="3974761"/>
            <a:ext cx="6631944" cy="4452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낙관적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락은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어플리케이션에서 구현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트랜잭션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충돌 발생 시 성능 저하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수동 롤백 처리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비관적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락은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트랜잭션을 이용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동시성 이슈가 없을 때도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락을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획득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정합성을 보장하는 만큼 성능이 떨어짐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단일 서버 내에서 동시성 제어를 위해 사용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16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14CE22-85B9-08F2-96AD-AA9EE49643B2}"/>
              </a:ext>
            </a:extLst>
          </p:cNvPr>
          <p:cNvSpPr txBox="1"/>
          <p:nvPr/>
        </p:nvSpPr>
        <p:spPr>
          <a:xfrm>
            <a:off x="11679499" y="2988208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분산 </a:t>
            </a:r>
            <a:r>
              <a:rPr lang="ko-KR" altLang="en-US" sz="2800" dirty="0" err="1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6FFCE-95DD-EA7C-1103-B2AC026AF870}"/>
              </a:ext>
            </a:extLst>
          </p:cNvPr>
          <p:cNvSpPr txBox="1"/>
          <p:nvPr/>
        </p:nvSpPr>
        <p:spPr>
          <a:xfrm>
            <a:off x="11262592" y="4025020"/>
            <a:ext cx="6339608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서버가 여러 대인 상황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여러 서버에 공통된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락을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적용해야 함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분산 시스템에서 데이터의 일관성 유지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redis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공통 저장소로 사용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58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14CE22-85B9-08F2-96AD-AA9EE49643B2}"/>
              </a:ext>
            </a:extLst>
          </p:cNvPr>
          <p:cNvSpPr txBox="1"/>
          <p:nvPr/>
        </p:nvSpPr>
        <p:spPr>
          <a:xfrm>
            <a:off x="11679499" y="2988208"/>
            <a:ext cx="3353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2800" dirty="0" err="1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락을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획득하는 법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6FFCE-95DD-EA7C-1103-B2AC026AF870}"/>
              </a:ext>
            </a:extLst>
          </p:cNvPr>
          <p:cNvSpPr txBox="1"/>
          <p:nvPr/>
        </p:nvSpPr>
        <p:spPr>
          <a:xfrm>
            <a:off x="11462083" y="4180645"/>
            <a:ext cx="504176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아래의 두 연산을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atomic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하게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락이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존재하는지 확인한다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존재하지 않으면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락을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획득한다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89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2"/>
          <p:cNvGrpSpPr/>
          <p:nvPr/>
        </p:nvGrpSpPr>
        <p:grpSpPr>
          <a:xfrm>
            <a:off x="2286" y="-25400"/>
            <a:ext cx="18285714" cy="1800539"/>
            <a:chOff x="27686" y="1572242"/>
            <a:chExt cx="18285714" cy="1800539"/>
          </a:xfrm>
        </p:grpSpPr>
        <p:pic>
          <p:nvPicPr>
            <p:cNvPr id="4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34" y="1326969"/>
            <a:ext cx="6161149" cy="177421"/>
            <a:chOff x="144834" y="1326969"/>
            <a:chExt cx="6161149" cy="177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338047" y="6489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분산 환경에서의 동시성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A80B8-04D5-075A-E14C-EE3ED5AC84AF}"/>
              </a:ext>
            </a:extLst>
          </p:cNvPr>
          <p:cNvSpPr txBox="1"/>
          <p:nvPr/>
        </p:nvSpPr>
        <p:spPr>
          <a:xfrm>
            <a:off x="2168035" y="2638396"/>
            <a:ext cx="710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 자원에 대한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race condition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발생 가능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Object 34">
            <a:extLst>
              <a:ext uri="{FF2B5EF4-FFF2-40B4-BE49-F238E27FC236}">
                <a16:creationId xmlns:a16="http://schemas.microsoft.com/office/drawing/2014/main" id="{63FEED2A-7BE9-CD99-1EE1-45775512F6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4491549"/>
            <a:ext cx="765494" cy="686797"/>
          </a:xfrm>
          <a:prstGeom prst="rect">
            <a:avLst/>
          </a:prstGeom>
        </p:spPr>
      </p:pic>
      <p:pic>
        <p:nvPicPr>
          <p:cNvPr id="21" name="Object 34">
            <a:extLst>
              <a:ext uri="{FF2B5EF4-FFF2-40B4-BE49-F238E27FC236}">
                <a16:creationId xmlns:a16="http://schemas.microsoft.com/office/drawing/2014/main" id="{B42BC8EF-A632-3057-884B-8F7438B1C7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6010932"/>
            <a:ext cx="765494" cy="68679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F1D49348-E185-7625-242D-9CDBA07BB8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5685" y="7530315"/>
            <a:ext cx="765494" cy="6867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F00325-7C43-BACC-57EC-C8C72D05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081916"/>
            <a:ext cx="2397198" cy="239719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142401-25C5-7679-108E-81741CF51515}"/>
              </a:ext>
            </a:extLst>
          </p:cNvPr>
          <p:cNvCxnSpPr/>
          <p:nvPr/>
        </p:nvCxnSpPr>
        <p:spPr>
          <a:xfrm flipH="1">
            <a:off x="2940668" y="6367030"/>
            <a:ext cx="4067809" cy="369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C0ECB7-C925-0D50-577C-0A3A7D054DA3}"/>
              </a:ext>
            </a:extLst>
          </p:cNvPr>
          <p:cNvCxnSpPr>
            <a:cxnSpLocks/>
          </p:cNvCxnSpPr>
          <p:nvPr/>
        </p:nvCxnSpPr>
        <p:spPr>
          <a:xfrm flipH="1" flipV="1">
            <a:off x="3015489" y="4810319"/>
            <a:ext cx="3992988" cy="67282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482945-07B6-B91D-AE45-F759AFF4040E}"/>
              </a:ext>
            </a:extLst>
          </p:cNvPr>
          <p:cNvCxnSpPr>
            <a:cxnSpLocks/>
          </p:cNvCxnSpPr>
          <p:nvPr/>
        </p:nvCxnSpPr>
        <p:spPr>
          <a:xfrm flipH="1">
            <a:off x="3015489" y="7083346"/>
            <a:ext cx="3992988" cy="79405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triangle" w="lg" len="lg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14CE22-85B9-08F2-96AD-AA9EE49643B2}"/>
              </a:ext>
            </a:extLst>
          </p:cNvPr>
          <p:cNvSpPr txBox="1"/>
          <p:nvPr/>
        </p:nvSpPr>
        <p:spPr>
          <a:xfrm>
            <a:off x="11679499" y="2988208"/>
            <a:ext cx="3370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5D4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Redis </a:t>
            </a:r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클라이언트</a:t>
            </a:r>
            <a:endParaRPr lang="en-US" altLang="ko-KR" sz="2800" dirty="0">
              <a:solidFill>
                <a:srgbClr val="FFA559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6FFCE-95DD-EA7C-1103-B2AC026AF870}"/>
              </a:ext>
            </a:extLst>
          </p:cNvPr>
          <p:cNvSpPr txBox="1"/>
          <p:nvPr/>
        </p:nvSpPr>
        <p:spPr>
          <a:xfrm>
            <a:off x="11462082" y="4180645"/>
            <a:ext cx="61401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Lettuce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스핀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레디스에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엄청난 부담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en-US" altLang="ko-KR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Redisson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Redis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메시지 큐로 사용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pub-sub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락이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해제되면 알림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B83C1-9A54-D48B-1101-3981C564EA2C}"/>
              </a:ext>
            </a:extLst>
          </p:cNvPr>
          <p:cNvSpPr txBox="1"/>
          <p:nvPr/>
        </p:nvSpPr>
        <p:spPr>
          <a:xfrm>
            <a:off x="400048" y="3687058"/>
            <a:ext cx="3659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대의 </a:t>
            </a:r>
            <a:r>
              <a:rPr lang="en-US" altLang="ko-KR" sz="2800" dirty="0">
                <a:solidFill>
                  <a:srgbClr val="FFA559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application</a:t>
            </a:r>
          </a:p>
        </p:txBody>
      </p: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32749"/>
            <a:ext cx="18285714" cy="1800539"/>
            <a:chOff x="0" y="0"/>
            <a:chExt cx="18285714" cy="1800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75" y="1329146"/>
            <a:ext cx="1379165" cy="175244"/>
            <a:chOff x="144834" y="1326969"/>
            <a:chExt cx="6161149" cy="1774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38047" y="648942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공체 OTF Medium" panose="00000600000000000000" pitchFamily="50" charset="-127"/>
              <a:ea typeface="공체 OTF Medium" panose="00000600000000000000" pitchFamily="50" charset="-127"/>
            </a:endParaRPr>
          </a:p>
        </p:txBody>
      </p:sp>
      <p:sp>
        <p:nvSpPr>
          <p:cNvPr id="4" name="AutoShape 2" descr="erd.png (982×883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171700"/>
            <a:ext cx="8350068" cy="750825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2"/>
          <p:cNvGrpSpPr/>
          <p:nvPr/>
        </p:nvGrpSpPr>
        <p:grpSpPr>
          <a:xfrm>
            <a:off x="2286" y="-25400"/>
            <a:ext cx="18285714" cy="3082378"/>
            <a:chOff x="27686" y="1572242"/>
            <a:chExt cx="18285714" cy="1800539"/>
          </a:xfrm>
        </p:grpSpPr>
        <p:pic>
          <p:nvPicPr>
            <p:cNvPr id="6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6" y="1572242"/>
              <a:ext cx="18285714" cy="1800539"/>
            </a:xfrm>
            <a:prstGeom prst="rect">
              <a:avLst/>
            </a:prstGeom>
          </p:spPr>
        </p:pic>
      </p:grpSp>
      <p:pic>
        <p:nvPicPr>
          <p:cNvPr id="4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8083" y="1351549"/>
            <a:ext cx="7597095" cy="1705429"/>
          </a:xfrm>
          <a:prstGeom prst="rect">
            <a:avLst/>
          </a:prstGeom>
        </p:spPr>
      </p:pic>
      <p:grpSp>
        <p:nvGrpSpPr>
          <p:cNvPr id="48" name="그룹 1003"/>
          <p:cNvGrpSpPr/>
          <p:nvPr/>
        </p:nvGrpSpPr>
        <p:grpSpPr>
          <a:xfrm>
            <a:off x="4330403" y="1077040"/>
            <a:ext cx="9658427" cy="365926"/>
            <a:chOff x="4330403" y="1077040"/>
            <a:chExt cx="9658427" cy="365926"/>
          </a:xfrm>
        </p:grpSpPr>
        <p:pic>
          <p:nvPicPr>
            <p:cNvPr id="49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403" y="1077040"/>
              <a:ext cx="9658427" cy="36592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2260388" y="5572452"/>
            <a:ext cx="6378451" cy="2101714"/>
            <a:chOff x="979865" y="5218286"/>
            <a:chExt cx="6378451" cy="2101714"/>
          </a:xfrm>
        </p:grpSpPr>
        <p:sp>
          <p:nvSpPr>
            <p:cNvPr id="52" name="직사각형 51"/>
            <p:cNvSpPr>
              <a:spLocks noChangeAspect="1"/>
            </p:cNvSpPr>
            <p:nvPr/>
          </p:nvSpPr>
          <p:spPr>
            <a:xfrm>
              <a:off x="5268261" y="5220927"/>
              <a:ext cx="2090055" cy="209132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1004"/>
            <p:cNvGrpSpPr/>
            <p:nvPr/>
          </p:nvGrpSpPr>
          <p:grpSpPr>
            <a:xfrm>
              <a:off x="979865" y="5218286"/>
              <a:ext cx="4273670" cy="2101714"/>
              <a:chOff x="5116554" y="3466667"/>
              <a:chExt cx="2831502" cy="876190"/>
            </a:xfrm>
          </p:grpSpPr>
          <p:pic>
            <p:nvPicPr>
              <p:cNvPr id="5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655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55" name="그룹 54"/>
          <p:cNvGrpSpPr/>
          <p:nvPr/>
        </p:nvGrpSpPr>
        <p:grpSpPr>
          <a:xfrm>
            <a:off x="2288097" y="3265920"/>
            <a:ext cx="6382796" cy="2106043"/>
            <a:chOff x="996994" y="2842799"/>
            <a:chExt cx="6382796" cy="2106043"/>
          </a:xfrm>
        </p:grpSpPr>
        <p:grpSp>
          <p:nvGrpSpPr>
            <p:cNvPr id="56" name="그룹 1004"/>
            <p:cNvGrpSpPr/>
            <p:nvPr/>
          </p:nvGrpSpPr>
          <p:grpSpPr>
            <a:xfrm>
              <a:off x="3106120" y="2847128"/>
              <a:ext cx="4273670" cy="2101714"/>
              <a:chOff x="5089014" y="3466667"/>
              <a:chExt cx="2831502" cy="876190"/>
            </a:xfrm>
          </p:grpSpPr>
          <p:pic>
            <p:nvPicPr>
              <p:cNvPr id="62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901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57" name="직사각형 56"/>
            <p:cNvSpPr>
              <a:spLocks noChangeAspect="1"/>
            </p:cNvSpPr>
            <p:nvPr/>
          </p:nvSpPr>
          <p:spPr>
            <a:xfrm>
              <a:off x="996994" y="2842799"/>
              <a:ext cx="2090055" cy="2091322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753600" y="3266423"/>
            <a:ext cx="6382796" cy="2106043"/>
            <a:chOff x="996994" y="2842799"/>
            <a:chExt cx="6382796" cy="2106043"/>
          </a:xfrm>
        </p:grpSpPr>
        <p:grpSp>
          <p:nvGrpSpPr>
            <p:cNvPr id="70" name="그룹 1004"/>
            <p:cNvGrpSpPr/>
            <p:nvPr/>
          </p:nvGrpSpPr>
          <p:grpSpPr>
            <a:xfrm>
              <a:off x="3106120" y="2847128"/>
              <a:ext cx="4273670" cy="2101714"/>
              <a:chOff x="5089014" y="3466667"/>
              <a:chExt cx="2831502" cy="876190"/>
            </a:xfrm>
          </p:grpSpPr>
          <p:pic>
            <p:nvPicPr>
              <p:cNvPr id="72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901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71" name="직사각형 70"/>
            <p:cNvSpPr>
              <a:spLocks noChangeAspect="1"/>
            </p:cNvSpPr>
            <p:nvPr/>
          </p:nvSpPr>
          <p:spPr>
            <a:xfrm>
              <a:off x="996994" y="2842799"/>
              <a:ext cx="2090055" cy="2091322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9753600" y="5580203"/>
            <a:ext cx="6378451" cy="2101714"/>
            <a:chOff x="979865" y="5218286"/>
            <a:chExt cx="6378451" cy="2101714"/>
          </a:xfrm>
        </p:grpSpPr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5268261" y="5220927"/>
              <a:ext cx="2090055" cy="2091322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1004"/>
            <p:cNvGrpSpPr/>
            <p:nvPr/>
          </p:nvGrpSpPr>
          <p:grpSpPr>
            <a:xfrm>
              <a:off x="979865" y="5218286"/>
              <a:ext cx="4273670" cy="2101714"/>
              <a:chOff x="5116554" y="3466667"/>
              <a:chExt cx="2831502" cy="876190"/>
            </a:xfrm>
          </p:grpSpPr>
          <p:pic>
            <p:nvPicPr>
              <p:cNvPr id="76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655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77" name="그룹 76"/>
          <p:cNvGrpSpPr/>
          <p:nvPr/>
        </p:nvGrpSpPr>
        <p:grpSpPr>
          <a:xfrm>
            <a:off x="2288097" y="7878985"/>
            <a:ext cx="6382796" cy="2106043"/>
            <a:chOff x="996994" y="2842799"/>
            <a:chExt cx="6382796" cy="2106043"/>
          </a:xfrm>
        </p:grpSpPr>
        <p:grpSp>
          <p:nvGrpSpPr>
            <p:cNvPr id="78" name="그룹 1004"/>
            <p:cNvGrpSpPr/>
            <p:nvPr/>
          </p:nvGrpSpPr>
          <p:grpSpPr>
            <a:xfrm>
              <a:off x="3106120" y="2847128"/>
              <a:ext cx="4273670" cy="2101714"/>
              <a:chOff x="5089014" y="3466667"/>
              <a:chExt cx="2831502" cy="876190"/>
            </a:xfrm>
          </p:grpSpPr>
          <p:pic>
            <p:nvPicPr>
              <p:cNvPr id="80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901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79" name="직사각형 78"/>
            <p:cNvSpPr>
              <a:spLocks noChangeAspect="1"/>
            </p:cNvSpPr>
            <p:nvPr/>
          </p:nvSpPr>
          <p:spPr>
            <a:xfrm>
              <a:off x="996994" y="2842799"/>
              <a:ext cx="2090055" cy="2091322"/>
            </a:xfrm>
            <a:prstGeom prst="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746673" y="7889582"/>
            <a:ext cx="6382796" cy="2106043"/>
            <a:chOff x="996994" y="2842799"/>
            <a:chExt cx="6382796" cy="2106043"/>
          </a:xfrm>
        </p:grpSpPr>
        <p:grpSp>
          <p:nvGrpSpPr>
            <p:cNvPr id="82" name="그룹 1004"/>
            <p:cNvGrpSpPr/>
            <p:nvPr/>
          </p:nvGrpSpPr>
          <p:grpSpPr>
            <a:xfrm>
              <a:off x="3106120" y="2847128"/>
              <a:ext cx="4273670" cy="2101714"/>
              <a:chOff x="5089014" y="3466667"/>
              <a:chExt cx="2831502" cy="876190"/>
            </a:xfrm>
          </p:grpSpPr>
          <p:pic>
            <p:nvPicPr>
              <p:cNvPr id="8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9014" y="3466667"/>
                <a:ext cx="2831502" cy="876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83" name="직사각형 82"/>
            <p:cNvSpPr>
              <a:spLocks noChangeAspect="1"/>
            </p:cNvSpPr>
            <p:nvPr/>
          </p:nvSpPr>
          <p:spPr>
            <a:xfrm>
              <a:off x="996994" y="2842799"/>
              <a:ext cx="2090055" cy="2091322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33104" y="3365798"/>
            <a:ext cx="4140364" cy="18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err="1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전인덕</a:t>
            </a:r>
            <a:endParaRPr lang="en-US" altLang="ko-KR" sz="30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 Engineering | Frontend</a:t>
            </a:r>
          </a:p>
          <a:p>
            <a:pPr>
              <a:lnSpc>
                <a:spcPct val="150000"/>
              </a:lnSpc>
            </a:pP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	</a:t>
            </a:r>
            <a:r>
              <a:rPr lang="en" altLang="ko-Kore-KR" sz="2400" dirty="0" err="1">
                <a:solidFill>
                  <a:schemeClr val="bg1"/>
                </a:solidFill>
                <a:latin typeface="ui-sans-serif"/>
              </a:rPr>
              <a:t>indeokiya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062669" y="3283931"/>
            <a:ext cx="9869112" cy="187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김범식</a:t>
            </a:r>
            <a:endParaRPr lang="en-US" altLang="ko-KR" sz="32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Frontend | UI / UX | Design | Figma | UCC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html | </a:t>
            </a:r>
            <a:r>
              <a:rPr lang="en-US" altLang="ko-KR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| </a:t>
            </a:r>
            <a:r>
              <a:rPr lang="en-US" altLang="ko-KR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| react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|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…….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	</a:t>
            </a:r>
            <a:r>
              <a:rPr lang="en" altLang="ko-Kore-KR" sz="2400" dirty="0" err="1">
                <a:solidFill>
                  <a:schemeClr val="bg1"/>
                </a:solidFill>
                <a:latin typeface="ui-sans-serif"/>
              </a:rPr>
              <a:t>kimbeomsick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00738" y="5885949"/>
            <a:ext cx="184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223495" y="5691675"/>
            <a:ext cx="3278462" cy="18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임혜진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Bid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| Notice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 hjlim7831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705087" y="7949285"/>
            <a:ext cx="3523209" cy="18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윤재휘</a:t>
            </a:r>
            <a:endParaRPr lang="en-US" altLang="ko-KR" sz="32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Auction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| Frontend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 HwiHwi523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259402" y="7949285"/>
            <a:ext cx="5458546" cy="186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신민혜</a:t>
            </a:r>
            <a:endParaRPr lang="en-US" altLang="ko-KR" sz="32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CI / CD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하다 말고 하나은행 회식 참여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781831" y="5646398"/>
            <a:ext cx="2860078" cy="2421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EC975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오종석</a:t>
            </a:r>
            <a:endParaRPr lang="en-US" altLang="ko-KR" sz="3200" dirty="0">
              <a:solidFill>
                <a:srgbClr val="EC975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User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| CI / CD</a:t>
            </a:r>
          </a:p>
          <a:p>
            <a:pPr>
              <a:lnSpc>
                <a:spcPct val="150000"/>
              </a:lnSpc>
            </a:pP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	</a:t>
            </a:r>
            <a:r>
              <a:rPr lang="en" altLang="ko-Kore-KR" sz="2400" dirty="0" err="1">
                <a:solidFill>
                  <a:schemeClr val="bg1"/>
                </a:solidFill>
                <a:latin typeface="ui-sans-serif"/>
              </a:rPr>
              <a:t>jongseok</a:t>
            </a:r>
            <a:r>
              <a:rPr lang="en" altLang="ko-Kore-KR" sz="2400" dirty="0">
                <a:solidFill>
                  <a:schemeClr val="bg1"/>
                </a:solidFill>
                <a:latin typeface="ui-sans-serif"/>
              </a:rPr>
              <a:t>-oh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C173B-CCE9-DD38-89A2-27860830010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26" y="4622348"/>
            <a:ext cx="653106" cy="653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966DD9-647F-F78C-E8AC-D24E2C95DD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596561"/>
            <a:ext cx="653106" cy="653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D513D-7B68-C5C8-2205-241DBA7952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79" y="9247864"/>
            <a:ext cx="653106" cy="6531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617CC3-2FC3-0408-A568-87068C63DC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77" y="6940777"/>
            <a:ext cx="653106" cy="653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C32643-C71B-D25D-CA0D-1DBC579955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749" y="6988441"/>
            <a:ext cx="653106" cy="653106"/>
          </a:xfrm>
          <a:prstGeom prst="rect">
            <a:avLst/>
          </a:prstGeom>
        </p:spPr>
      </p:pic>
      <p:pic>
        <p:nvPicPr>
          <p:cNvPr id="44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38434" y="489782"/>
            <a:ext cx="4959824" cy="5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32749"/>
            <a:ext cx="18285714" cy="1800539"/>
            <a:chOff x="0" y="0"/>
            <a:chExt cx="18285714" cy="1800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800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75" y="1329146"/>
            <a:ext cx="2663825" cy="277954"/>
            <a:chOff x="144834" y="1326969"/>
            <a:chExt cx="6161149" cy="1774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34" y="1326969"/>
              <a:ext cx="6161149" cy="17742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38047" y="648942"/>
            <a:ext cx="2179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공체 OTF Medium" panose="00000600000000000000" pitchFamily="50" charset="-127"/>
                <a:ea typeface="공체 OTF Medium" panose="00000600000000000000" pitchFamily="50" charset="-127"/>
              </a:rPr>
              <a:t>References</a:t>
            </a:r>
            <a:endParaRPr lang="ko-KR" altLang="en-US" sz="3200" dirty="0">
              <a:solidFill>
                <a:schemeClr val="bg1"/>
              </a:solidFill>
              <a:latin typeface="공체 OTF Medium" panose="00000600000000000000" pitchFamily="50" charset="-127"/>
              <a:ea typeface="공체 OTF Medium" panose="00000600000000000000" pitchFamily="50" charset="-127"/>
            </a:endParaRPr>
          </a:p>
        </p:txBody>
      </p:sp>
      <p:sp>
        <p:nvSpPr>
          <p:cNvPr id="4" name="AutoShape 2" descr="erd.png (982×883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EB83F-757E-4EBE-FED7-80FA9988D5E4}"/>
              </a:ext>
            </a:extLst>
          </p:cNvPr>
          <p:cNvSpPr txBox="1"/>
          <p:nvPr/>
        </p:nvSpPr>
        <p:spPr>
          <a:xfrm>
            <a:off x="914400" y="2781300"/>
            <a:ext cx="17068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400" i="0" dirty="0" err="1">
                <a:effectLst/>
                <a:latin typeface="-apple-system"/>
              </a:rPr>
              <a:t>Redisson</a:t>
            </a:r>
            <a:r>
              <a:rPr lang="en" altLang="ko-Kore-KR" sz="2400" i="0" dirty="0">
                <a:effectLst/>
                <a:latin typeface="-apple-system"/>
              </a:rPr>
              <a:t> </a:t>
            </a:r>
            <a:r>
              <a:rPr lang="ko-KR" altLang="en-US" sz="2400" i="0" dirty="0" err="1">
                <a:effectLst/>
                <a:latin typeface="-apple-system"/>
              </a:rPr>
              <a:t>분산락을</a:t>
            </a:r>
            <a:r>
              <a:rPr lang="ko-KR" altLang="en-US" sz="2400" i="0" dirty="0">
                <a:effectLst/>
                <a:latin typeface="-apple-system"/>
              </a:rPr>
              <a:t> 이용한 동시성 제어</a:t>
            </a:r>
            <a:r>
              <a:rPr lang="en-US" altLang="ko-KR" sz="2400" i="0" dirty="0">
                <a:effectLst/>
                <a:latin typeface="-apple-system"/>
              </a:rPr>
              <a:t> |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latin typeface="-apple-system"/>
              </a:rPr>
              <a:t> </a:t>
            </a:r>
            <a:r>
              <a:rPr kumimoji="1" lang="en-US" altLang="ko-Kore-KR" sz="2400" dirty="0">
                <a:hlinkClick r:id="rId4"/>
              </a:rPr>
              <a:t>https://velog.io/@hgs-study/redisson-distributed-lock</a:t>
            </a: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Redis</a:t>
            </a:r>
            <a:r>
              <a:rPr kumimoji="1" lang="ko-Kore-KR" altLang="en-US" sz="2400" dirty="0"/>
              <a:t>로</a:t>
            </a:r>
            <a:r>
              <a:rPr kumimoji="1" lang="ko-KR" altLang="en-US" sz="2400" dirty="0"/>
              <a:t> 분산 </a:t>
            </a:r>
            <a:r>
              <a:rPr kumimoji="1" lang="ko-KR" altLang="en-US" sz="2400" dirty="0" err="1"/>
              <a:t>락을</a:t>
            </a:r>
            <a:r>
              <a:rPr kumimoji="1" lang="ko-KR" altLang="en-US" sz="2400" dirty="0"/>
              <a:t> 구현해 동시성 이슈를 해결해보자</a:t>
            </a:r>
            <a:r>
              <a:rPr kumimoji="1" lang="en-US" altLang="ko-KR" sz="2400" dirty="0"/>
              <a:t>!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5"/>
              </a:rPr>
              <a:t>https://hudi.blog/distributed-lock-with-redis/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동시성 문제 해결 전략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스프링으로 구현한 </a:t>
            </a:r>
            <a:r>
              <a:rPr kumimoji="1" lang="en-US" altLang="ko-KR" sz="2400" dirty="0"/>
              <a:t>TCC</a:t>
            </a:r>
            <a:r>
              <a:rPr kumimoji="1" lang="ko-KR" altLang="en-US" sz="2400" dirty="0"/>
              <a:t>패턴 </a:t>
            </a:r>
            <a:r>
              <a:rPr kumimoji="1" lang="en-US" altLang="ko-KR" sz="2400" dirty="0"/>
              <a:t>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6"/>
              </a:rPr>
              <a:t>https://brewagebear.github.io/concurrency-distributed-transaction-with-tcc/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동시성 문제 해결하기 </a:t>
            </a:r>
            <a:r>
              <a:rPr kumimoji="1" lang="en-US" altLang="ko-KR" sz="2400" dirty="0"/>
              <a:t>V3 – </a:t>
            </a:r>
            <a:r>
              <a:rPr kumimoji="1" lang="ko-KR" altLang="en-US" sz="2400" dirty="0"/>
              <a:t>분산 </a:t>
            </a:r>
            <a:r>
              <a:rPr kumimoji="1" lang="en-US" altLang="ko-KR" sz="2400" dirty="0"/>
              <a:t>DB</a:t>
            </a:r>
            <a:r>
              <a:rPr kumimoji="1" lang="ko-KR" altLang="en-US" sz="2400" dirty="0"/>
              <a:t> 환경에서 분산 </a:t>
            </a:r>
            <a:r>
              <a:rPr kumimoji="1" lang="ko-KR" altLang="en-US" sz="2400" dirty="0" err="1"/>
              <a:t>락</a:t>
            </a:r>
            <a:r>
              <a:rPr kumimoji="1" lang="ko-KR" altLang="en-US" sz="2400" dirty="0"/>
              <a:t> 활용 </a:t>
            </a:r>
            <a:r>
              <a:rPr kumimoji="1" lang="en-US" altLang="ko-KR" sz="2400" dirty="0"/>
              <a:t>|</a:t>
            </a:r>
            <a:r>
              <a:rPr kumimoji="1" lang="ko-KR" altLang="en-US" sz="2400" dirty="0"/>
              <a:t> </a:t>
            </a:r>
            <a:r>
              <a:rPr kumimoji="1" lang="en-US" altLang="ko-KR" sz="2400" dirty="0">
                <a:hlinkClick r:id="rId7"/>
              </a:rPr>
              <a:t>velog.io/@znftm97/</a:t>
            </a:r>
            <a:r>
              <a:rPr kumimoji="1" lang="ko-KR" altLang="en-US" sz="2400" dirty="0"/>
              <a:t>동시성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문제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해결하기</a:t>
            </a:r>
            <a:r>
              <a:rPr kumimoji="1" lang="en-US" altLang="ko-KR" sz="2400" dirty="0"/>
              <a:t>-V3-</a:t>
            </a:r>
            <a:r>
              <a:rPr kumimoji="1" lang="ko-KR" altLang="en-US" sz="2400" dirty="0"/>
              <a:t>분산</a:t>
            </a:r>
            <a:r>
              <a:rPr kumimoji="1" lang="en-US" altLang="ko-KR" sz="2400" dirty="0"/>
              <a:t>-DB-</a:t>
            </a:r>
            <a:r>
              <a:rPr kumimoji="1" lang="ko-KR" altLang="en-US" sz="2400" dirty="0"/>
              <a:t>환경에서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분산</a:t>
            </a:r>
            <a:r>
              <a:rPr kumimoji="1" lang="en-US" altLang="ko-KR" sz="2400" dirty="0"/>
              <a:t>-</a:t>
            </a:r>
            <a:r>
              <a:rPr kumimoji="1" lang="ko-KR" altLang="en-US" sz="2400" dirty="0" err="1"/>
              <a:t>락</a:t>
            </a:r>
            <a:r>
              <a:rPr kumimoji="1" lang="en-US" altLang="ko-KR" sz="2400" dirty="0"/>
              <a:t>Distributed-Lock-</a:t>
            </a:r>
            <a:r>
              <a:rPr kumimoji="1" lang="ko-KR" altLang="en-US" sz="2400" dirty="0"/>
              <a:t>활용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AWS EC2 ELK</a:t>
            </a:r>
            <a:r>
              <a:rPr kumimoji="1" lang="ko-KR" altLang="en-US" sz="2400" dirty="0"/>
              <a:t>의 설치 및 설정</a:t>
            </a:r>
            <a:r>
              <a:rPr kumimoji="1" lang="en-US" altLang="ko-KR" sz="2400" dirty="0"/>
              <a:t> 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8"/>
              </a:rPr>
              <a:t>https://information-security-vlog.tistory.com/24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Elastic Docs &gt; </a:t>
            </a:r>
            <a:r>
              <a:rPr kumimoji="1" lang="en-US" altLang="ko-Kore-KR" sz="2400" dirty="0" err="1"/>
              <a:t>Filebeat</a:t>
            </a:r>
            <a:r>
              <a:rPr kumimoji="1" lang="en-US" altLang="ko-Kore-KR" sz="2400" dirty="0"/>
              <a:t> Reference [7.17] &gt; Configure </a:t>
            </a:r>
            <a:r>
              <a:rPr kumimoji="1" lang="en-US" altLang="ko-Kore-KR" sz="2400" dirty="0" err="1"/>
              <a:t>Filebeat</a:t>
            </a:r>
            <a:r>
              <a:rPr kumimoji="1" lang="en-US" altLang="ko-Kore-KR" sz="2400" dirty="0"/>
              <a:t> | https://</a:t>
            </a:r>
            <a:r>
              <a:rPr kumimoji="1" lang="en-US" altLang="ko-Kore-KR" sz="2400" dirty="0" err="1"/>
              <a:t>www.elastic.co</a:t>
            </a:r>
            <a:r>
              <a:rPr kumimoji="1" lang="en-US" altLang="ko-Kore-KR" sz="2400" dirty="0"/>
              <a:t>/guide/</a:t>
            </a:r>
            <a:r>
              <a:rPr kumimoji="1" lang="en-US" altLang="ko-Kore-KR" sz="2400" dirty="0" err="1"/>
              <a:t>en</a:t>
            </a:r>
            <a:r>
              <a:rPr kumimoji="1" lang="en-US" altLang="ko-Kore-KR" sz="2400" dirty="0"/>
              <a:t>/beats/</a:t>
            </a:r>
            <a:r>
              <a:rPr kumimoji="1" lang="en-US" altLang="ko-Kore-KR" sz="2400" dirty="0" err="1"/>
              <a:t>filebeat</a:t>
            </a:r>
            <a:r>
              <a:rPr kumimoji="1" lang="en-US" altLang="ko-Kore-KR" sz="2400" dirty="0"/>
              <a:t>/7.17/configuration-</a:t>
            </a:r>
            <a:r>
              <a:rPr kumimoji="1" lang="en-US" altLang="ko-Kore-KR" sz="2400" dirty="0" err="1"/>
              <a:t>filebeat</a:t>
            </a:r>
            <a:r>
              <a:rPr kumimoji="1" lang="en-US" altLang="ko-Kore-KR" sz="2400" dirty="0"/>
              <a:t>-</a:t>
            </a:r>
            <a:r>
              <a:rPr kumimoji="1" lang="en-US" altLang="ko-Kore-KR" sz="2400" dirty="0" err="1"/>
              <a:t>options.html</a:t>
            </a:r>
            <a:endParaRPr kumimoji="1" lang="en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Elastic Docs &gt; Logstash Reference [7.17] &gt; Configuring Logstash | https://</a:t>
            </a:r>
            <a:r>
              <a:rPr kumimoji="1" lang="en-US" altLang="ko-Kore-KR" sz="2400" dirty="0" err="1"/>
              <a:t>www.elastic.co</a:t>
            </a:r>
            <a:r>
              <a:rPr kumimoji="1" lang="en-US" altLang="ko-Kore-KR" sz="2400" dirty="0"/>
              <a:t>/guide/</a:t>
            </a:r>
            <a:r>
              <a:rPr kumimoji="1" lang="en-US" altLang="ko-Kore-KR" sz="2400" dirty="0" err="1"/>
              <a:t>en</a:t>
            </a:r>
            <a:r>
              <a:rPr kumimoji="1" lang="en-US" altLang="ko-Kore-KR" sz="2400" dirty="0"/>
              <a:t>/</a:t>
            </a:r>
            <a:r>
              <a:rPr kumimoji="1" lang="en-US" altLang="ko-Kore-KR" sz="2400" dirty="0" err="1"/>
              <a:t>logstash</a:t>
            </a:r>
            <a:r>
              <a:rPr kumimoji="1" lang="en-US" altLang="ko-Kore-KR" sz="2400" dirty="0"/>
              <a:t>/7.17/</a:t>
            </a:r>
            <a:r>
              <a:rPr kumimoji="1" lang="en-US" altLang="ko-Kore-KR" sz="2400" dirty="0" err="1"/>
              <a:t>configuration.html</a:t>
            </a: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아파치</a:t>
            </a:r>
            <a:r>
              <a:rPr kumimoji="1" lang="ko-KR" altLang="en-US" sz="2400" dirty="0"/>
              <a:t> 카프카 입문과 활용 강의자료</a:t>
            </a:r>
            <a:r>
              <a:rPr kumimoji="1" lang="en-US" altLang="ko-KR" sz="2400" dirty="0"/>
              <a:t> |</a:t>
            </a:r>
            <a:r>
              <a:rPr kumimoji="1" lang="en" altLang="ko-Kore-KR" sz="2400" dirty="0"/>
              <a:t> </a:t>
            </a:r>
            <a:r>
              <a:rPr kumimoji="1" lang="en" altLang="ko-Kore-KR" sz="2400" dirty="0">
                <a:hlinkClick r:id="rId9"/>
              </a:rPr>
              <a:t>https://www.slideshare.net/WonyoungChoi2/ss-236018398</a:t>
            </a:r>
            <a:r>
              <a:rPr kumimoji="1" lang="en" altLang="ko-Kore-KR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카프카 설치 시 가장 중요한 설정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</a:t>
            </a:r>
            <a:r>
              <a:rPr kumimoji="1" lang="en-US" altLang="ko-KR" sz="2400" dirty="0"/>
              <a:t> 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10"/>
              </a:rPr>
              <a:t>https://www.popit.kr/</a:t>
            </a:r>
            <a:r>
              <a:rPr kumimoji="1" lang="ko-KR" altLang="en-US" sz="2400" dirty="0">
                <a:hlinkClick r:id="rId10"/>
              </a:rPr>
              <a:t>카프카</a:t>
            </a:r>
            <a:r>
              <a:rPr kumimoji="1" lang="en-US" altLang="ko-KR" sz="2400" dirty="0">
                <a:hlinkClick r:id="rId10"/>
              </a:rPr>
              <a:t>-</a:t>
            </a:r>
            <a:r>
              <a:rPr kumimoji="1" lang="ko-KR" altLang="en-US" sz="2400" dirty="0">
                <a:hlinkClick r:id="rId10"/>
              </a:rPr>
              <a:t>설치</a:t>
            </a:r>
            <a:r>
              <a:rPr kumimoji="1" lang="en-US" altLang="ko-KR" sz="2400" dirty="0">
                <a:hlinkClick r:id="rId10"/>
              </a:rPr>
              <a:t>-</a:t>
            </a:r>
            <a:r>
              <a:rPr kumimoji="1" lang="ko-KR" altLang="en-US" sz="2400" dirty="0">
                <a:hlinkClick r:id="rId10"/>
              </a:rPr>
              <a:t>시</a:t>
            </a:r>
            <a:r>
              <a:rPr kumimoji="1" lang="en-US" altLang="ko-KR" sz="2400" dirty="0">
                <a:hlinkClick r:id="rId10"/>
              </a:rPr>
              <a:t>-</a:t>
            </a:r>
            <a:r>
              <a:rPr kumimoji="1" lang="ko-KR" altLang="en-US" sz="2400" dirty="0">
                <a:hlinkClick r:id="rId10"/>
              </a:rPr>
              <a:t>가장</a:t>
            </a:r>
            <a:r>
              <a:rPr kumimoji="1" lang="en-US" altLang="ko-KR" sz="2400" dirty="0">
                <a:hlinkClick r:id="rId10"/>
              </a:rPr>
              <a:t>-</a:t>
            </a:r>
            <a:r>
              <a:rPr kumimoji="1" lang="ko-KR" altLang="en-US" sz="2400" dirty="0">
                <a:hlinkClick r:id="rId10"/>
              </a:rPr>
              <a:t>중요한</a:t>
            </a:r>
            <a:r>
              <a:rPr kumimoji="1" lang="en-US" altLang="ko-KR" sz="2400" dirty="0">
                <a:hlinkClick r:id="rId10"/>
              </a:rPr>
              <a:t>-</a:t>
            </a:r>
            <a:r>
              <a:rPr kumimoji="1" lang="ko-KR" altLang="en-US" sz="2400" dirty="0">
                <a:hlinkClick r:id="rId10"/>
              </a:rPr>
              <a:t>설정</a:t>
            </a:r>
            <a:r>
              <a:rPr kumimoji="1" lang="en-US" altLang="ko-KR" sz="2400" dirty="0">
                <a:hlinkClick r:id="rId10"/>
              </a:rPr>
              <a:t>-4</a:t>
            </a:r>
            <a:r>
              <a:rPr kumimoji="1" lang="ko-KR" altLang="en-US" sz="2400" dirty="0"/>
              <a:t>가지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스프링 카프카 </a:t>
            </a:r>
            <a:r>
              <a:rPr kumimoji="1" lang="ko-KR" altLang="en-US" sz="2400" dirty="0" err="1"/>
              <a:t>컨슈머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11"/>
              </a:rPr>
              <a:t>https://hanseom.tistory.com/174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Apache Kafka</a:t>
            </a:r>
            <a:r>
              <a:rPr kumimoji="1" lang="ko-Kore-KR" altLang="en-US" sz="2400" dirty="0"/>
              <a:t>를</a:t>
            </a:r>
            <a:r>
              <a:rPr kumimoji="1" lang="ko-KR" altLang="en-US" sz="2400" dirty="0"/>
              <a:t> 사용하여 </a:t>
            </a:r>
            <a:r>
              <a:rPr kumimoji="1" lang="en-US" altLang="ko-KR" sz="2400" dirty="0"/>
              <a:t>EDA</a:t>
            </a:r>
            <a:r>
              <a:rPr kumimoji="1" lang="ko-KR" altLang="en-US" sz="2400" dirty="0"/>
              <a:t> 적용하기 </a:t>
            </a:r>
            <a:r>
              <a:rPr kumimoji="1" lang="en-US" altLang="ko-KR" sz="2400" dirty="0"/>
              <a:t>|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12"/>
              </a:rPr>
              <a:t>https://techblog.gccompany.co.kr/apache-kafka</a:t>
            </a:r>
            <a:r>
              <a:rPr kumimoji="1" lang="ko-KR" altLang="en-US" sz="2400" dirty="0" err="1"/>
              <a:t>를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사용하여</a:t>
            </a:r>
            <a:r>
              <a:rPr kumimoji="1" lang="en-US" altLang="ko-KR" sz="2400" dirty="0"/>
              <a:t>-</a:t>
            </a:r>
            <a:r>
              <a:rPr kumimoji="1" lang="en-US" altLang="ko-KR" sz="2400" dirty="0" err="1"/>
              <a:t>eda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적용하기</a:t>
            </a:r>
            <a:r>
              <a:rPr kumimoji="1" lang="en-US" altLang="ko-KR" sz="2400" dirty="0"/>
              <a:t>-bf263c79efd0</a:t>
            </a:r>
            <a:endParaRPr kumimoji="1" lang="en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DEVIEW 2021: </a:t>
            </a:r>
            <a:r>
              <a:rPr kumimoji="1" lang="ko-Kore-KR" altLang="en-US" sz="2400" dirty="0"/>
              <a:t>하루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n</a:t>
            </a:r>
            <a:r>
              <a:rPr kumimoji="1" lang="ko-KR" altLang="en-US" sz="2400" dirty="0" err="1"/>
              <a:t>억개</a:t>
            </a:r>
            <a:r>
              <a:rPr kumimoji="1" lang="ko-KR" altLang="en-US" sz="2400" dirty="0"/>
              <a:t> 웹툰 로그를 처리하는 </a:t>
            </a:r>
            <a:r>
              <a:rPr kumimoji="1" lang="en-US" altLang="ko-KR" sz="2400" dirty="0"/>
              <a:t>Realtime Application </a:t>
            </a:r>
            <a:r>
              <a:rPr kumimoji="1" lang="ko-KR" altLang="en-US" sz="2400" dirty="0"/>
              <a:t>만들기</a:t>
            </a:r>
            <a:r>
              <a:rPr kumimoji="1" lang="en-US" altLang="ko-Kore-KR" sz="2400" dirty="0"/>
              <a:t> | https://</a:t>
            </a:r>
            <a:r>
              <a:rPr kumimoji="1" lang="en-US" altLang="ko-Kore-KR" sz="2400" dirty="0" err="1"/>
              <a:t>deview.kr</a:t>
            </a:r>
            <a:r>
              <a:rPr kumimoji="1" lang="en-US" altLang="ko-Kore-KR" sz="2400" dirty="0"/>
              <a:t>/data/</a:t>
            </a:r>
            <a:r>
              <a:rPr kumimoji="1" lang="en-US" altLang="ko-Kore-KR" sz="2400" dirty="0" err="1"/>
              <a:t>deview</a:t>
            </a:r>
            <a:r>
              <a:rPr kumimoji="1" lang="en-US" altLang="ko-Kore-KR" sz="2400" dirty="0"/>
              <a:t>/session/attach/9_</a:t>
            </a:r>
            <a:r>
              <a:rPr kumimoji="1" lang="ko-KR" altLang="en-US" sz="2400" dirty="0"/>
              <a:t>하루 </a:t>
            </a:r>
            <a:r>
              <a:rPr kumimoji="1" lang="en-US" altLang="ko-KR" sz="2400" dirty="0"/>
              <a:t>n</a:t>
            </a:r>
            <a:r>
              <a:rPr kumimoji="1" lang="ko-KR" altLang="en-US" sz="2400" dirty="0" err="1"/>
              <a:t>억개</a:t>
            </a:r>
            <a:r>
              <a:rPr kumimoji="1" lang="ko-KR" altLang="en-US" sz="2400" dirty="0"/>
              <a:t> 웹툰 로그를 처리하는 </a:t>
            </a:r>
            <a:r>
              <a:rPr kumimoji="1" lang="en-US" altLang="ko-KR" sz="2400" dirty="0"/>
              <a:t>Realtime Application </a:t>
            </a:r>
            <a:r>
              <a:rPr kumimoji="1" lang="ko-KR" altLang="en-US" sz="2400" dirty="0"/>
              <a:t>만들기</a:t>
            </a:r>
            <a:r>
              <a:rPr kumimoji="1" lang="en-US" altLang="ko-Kore-KR" sz="2400" dirty="0"/>
              <a:t>.pdf</a:t>
            </a:r>
          </a:p>
        </p:txBody>
      </p:sp>
      <p:pic>
        <p:nvPicPr>
          <p:cNvPr id="11" name="Object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-1170596" y="141007"/>
            <a:ext cx="2806129" cy="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3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2114" y="9465032"/>
            <a:ext cx="1083215" cy="1083215"/>
            <a:chOff x="2322114" y="9465032"/>
            <a:chExt cx="1083215" cy="1083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9465032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114" y="8543318"/>
            <a:ext cx="1083215" cy="1083215"/>
            <a:chOff x="2322114" y="854331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854331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8885" y="4197549"/>
            <a:ext cx="10784808" cy="20895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12169" y="1196341"/>
            <a:ext cx="5680423" cy="207996"/>
            <a:chOff x="6312169" y="1196341"/>
            <a:chExt cx="5680423" cy="2079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169" y="1196341"/>
              <a:ext cx="5680423" cy="207996"/>
            </a:xfrm>
            <a:prstGeom prst="rect">
              <a:avLst/>
            </a:prstGeom>
          </p:spPr>
        </p:pic>
      </p:grpSp>
      <p:pic>
        <p:nvPicPr>
          <p:cNvPr id="20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6948224" y="773709"/>
            <a:ext cx="2806129" cy="3201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615" y="3512637"/>
            <a:ext cx="8158242" cy="4589011"/>
            <a:chOff x="984615" y="3512637"/>
            <a:chExt cx="8158242" cy="4589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615" y="3512637"/>
              <a:ext cx="8158242" cy="4589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512637"/>
            <a:ext cx="7753345" cy="4589011"/>
            <a:chOff x="9142857" y="3512637"/>
            <a:chExt cx="7753345" cy="45890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512637"/>
              <a:ext cx="7753345" cy="4589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40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732" y="4834720"/>
            <a:ext cx="6018874" cy="21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5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686" y="-118192"/>
            <a:ext cx="18338134" cy="10522097"/>
            <a:chOff x="-16686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686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4" y="1417064"/>
            <a:ext cx="4295239" cy="1017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3527" y="5328075"/>
            <a:ext cx="1338660" cy="557143"/>
            <a:chOff x="8473527" y="5328075"/>
            <a:chExt cx="1338660" cy="5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3527" y="5328075"/>
              <a:ext cx="1338660" cy="5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5183" y="4439560"/>
            <a:ext cx="6171429" cy="2048143"/>
            <a:chOff x="11285183" y="4439560"/>
            <a:chExt cx="6171429" cy="2048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5183" y="4439560"/>
              <a:ext cx="6171429" cy="2048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732" y="4834720"/>
            <a:ext cx="6018874" cy="21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221" y="1417060"/>
            <a:ext cx="5889876" cy="1638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6363" y="1261031"/>
            <a:ext cx="4516402" cy="207996"/>
            <a:chOff x="6786363" y="126103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363" y="126103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439" y="3775073"/>
            <a:ext cx="12350896" cy="3222684"/>
            <a:chOff x="620439" y="3775073"/>
            <a:chExt cx="12350896" cy="3222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439" y="3775073"/>
              <a:ext cx="12350896" cy="3222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6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1544</Words>
  <Application>Microsoft Office PowerPoint</Application>
  <PresentationFormat>사용자 지정</PresentationFormat>
  <Paragraphs>525</Paragraphs>
  <Slides>57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?? ??</vt:lpstr>
      <vt:lpstr>-apple-system</vt:lpstr>
      <vt:lpstr>Noto Sans KR</vt:lpstr>
      <vt:lpstr>ui-sans-serif</vt:lpstr>
      <vt:lpstr>공체 OTF Medium</vt:lpstr>
      <vt:lpstr>맑은 고딕</vt:lpstr>
      <vt:lpstr>Arial</vt:lpstr>
      <vt:lpstr>Calibri</vt:lpstr>
      <vt:lpstr>Calibri Light</vt:lpstr>
      <vt:lpstr>Gadugi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56</cp:revision>
  <dcterms:created xsi:type="dcterms:W3CDTF">2023-04-06T08:38:42Z</dcterms:created>
  <dcterms:modified xsi:type="dcterms:W3CDTF">2023-04-07T00:40:30Z</dcterms:modified>
</cp:coreProperties>
</file>